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9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421" r:id="rId3"/>
    <p:sldId id="394" r:id="rId4"/>
    <p:sldId id="374" r:id="rId5"/>
    <p:sldId id="400" r:id="rId6"/>
    <p:sldId id="372" r:id="rId7"/>
    <p:sldId id="375" r:id="rId8"/>
    <p:sldId id="376" r:id="rId9"/>
    <p:sldId id="378" r:id="rId10"/>
    <p:sldId id="379" r:id="rId11"/>
    <p:sldId id="401" r:id="rId12"/>
    <p:sldId id="314" r:id="rId13"/>
    <p:sldId id="306" r:id="rId14"/>
    <p:sldId id="266" r:id="rId15"/>
    <p:sldId id="380" r:id="rId16"/>
    <p:sldId id="259" r:id="rId17"/>
    <p:sldId id="363" r:id="rId18"/>
    <p:sldId id="395" r:id="rId19"/>
    <p:sldId id="386" r:id="rId20"/>
    <p:sldId id="384" r:id="rId21"/>
    <p:sldId id="385" r:id="rId22"/>
    <p:sldId id="387" r:id="rId23"/>
    <p:sldId id="388" r:id="rId24"/>
    <p:sldId id="396" r:id="rId25"/>
    <p:sldId id="318" r:id="rId26"/>
    <p:sldId id="391" r:id="rId27"/>
    <p:sldId id="327" r:id="rId28"/>
    <p:sldId id="392" r:id="rId29"/>
    <p:sldId id="393" r:id="rId30"/>
    <p:sldId id="397" r:id="rId31"/>
    <p:sldId id="398" r:id="rId32"/>
    <p:sldId id="399" r:id="rId33"/>
    <p:sldId id="402" r:id="rId34"/>
    <p:sldId id="344" r:id="rId35"/>
    <p:sldId id="349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370" r:id="rId53"/>
    <p:sldId id="419" r:id="rId5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9999"/>
    <a:srgbClr val="FAE9D2"/>
    <a:srgbClr val="FCF2E4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356" autoAdjust="0"/>
  </p:normalViewPr>
  <p:slideViewPr>
    <p:cSldViewPr>
      <p:cViewPr varScale="1">
        <p:scale>
          <a:sx n="84" d="100"/>
          <a:sy n="84" d="100"/>
        </p:scale>
        <p:origin x="13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bg-BG" noProof="0"/>
              <a:t>Click to edit Master text styles</a:t>
            </a:r>
          </a:p>
          <a:p>
            <a:pPr lvl="1"/>
            <a:r>
              <a:rPr lang="en-US" altLang="bg-BG" noProof="0"/>
              <a:t>Second level</a:t>
            </a:r>
          </a:p>
          <a:p>
            <a:pPr lvl="2"/>
            <a:r>
              <a:rPr lang="en-US" altLang="bg-BG" noProof="0"/>
              <a:t>Third level</a:t>
            </a:r>
          </a:p>
          <a:p>
            <a:pPr lvl="3"/>
            <a:r>
              <a:rPr lang="en-US" altLang="bg-BG" noProof="0"/>
              <a:t>Fourth level</a:t>
            </a:r>
          </a:p>
          <a:p>
            <a:pPr lvl="4"/>
            <a:r>
              <a:rPr lang="en-US" altLang="bg-BG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1A74929-7EF7-4DE1-B8E4-9EF468F64574}" type="slidenum">
              <a:rPr lang="en-US" altLang="bg-BG"/>
              <a:pPr>
                <a:defRPr/>
              </a:pPr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1805966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B67AAF-EB87-4E97-AB10-025641BEE7FF}" type="slidenum">
              <a:rPr lang="en-US" altLang="bg-BG"/>
              <a:pPr/>
              <a:t>1</a:t>
            </a:fld>
            <a:endParaRPr lang="en-US" altLang="bg-BG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bg-BG"/>
          </a:p>
        </p:txBody>
      </p:sp>
    </p:spTree>
    <p:extLst>
      <p:ext uri="{BB962C8B-B14F-4D97-AF65-F5344CB8AC3E}">
        <p14:creationId xmlns:p14="http://schemas.microsoft.com/office/powerpoint/2010/main" val="1754614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190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82C938-98D7-4817-BE13-391CE4834E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1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12E5E4-61BA-4847-8823-A9BE325EB965}" type="slidenum">
              <a:rPr lang="en-US" altLang="bg-BG"/>
              <a:pPr/>
              <a:t>14</a:t>
            </a:fld>
            <a:endParaRPr lang="en-US" altLang="bg-BG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668338"/>
            <a:ext cx="4552950" cy="3414712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  <a:noFill/>
        </p:spPr>
        <p:txBody>
          <a:bodyPr/>
          <a:lstStyle/>
          <a:p>
            <a:pPr eaLnBrk="1" hangingPunct="1"/>
            <a:endParaRPr lang="bg-BG" altLang="bg-BG"/>
          </a:p>
        </p:txBody>
      </p:sp>
    </p:spTree>
    <p:extLst>
      <p:ext uri="{BB962C8B-B14F-4D97-AF65-F5344CB8AC3E}">
        <p14:creationId xmlns:p14="http://schemas.microsoft.com/office/powerpoint/2010/main" val="371029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F22E86-4AEC-4537-AB54-1F45AADCB343}" type="slidenum">
              <a:rPr lang="en-US" altLang="bg-BG"/>
              <a:pPr/>
              <a:t>16</a:t>
            </a:fld>
            <a:endParaRPr lang="en-US" altLang="bg-BG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668338"/>
            <a:ext cx="4552950" cy="3414712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  <a:noFill/>
        </p:spPr>
        <p:txBody>
          <a:bodyPr/>
          <a:lstStyle/>
          <a:p>
            <a:pPr eaLnBrk="1" hangingPunct="1"/>
            <a:endParaRPr lang="en-US" altLang="bg-BG" dirty="0"/>
          </a:p>
        </p:txBody>
      </p:sp>
    </p:spTree>
    <p:extLst>
      <p:ext uri="{BB962C8B-B14F-4D97-AF65-F5344CB8AC3E}">
        <p14:creationId xmlns:p14="http://schemas.microsoft.com/office/powerpoint/2010/main" val="291874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16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A74929-7EF7-4DE1-B8E4-9EF468F64574}" type="slidenum">
              <a:rPr lang="en-US" altLang="bg-BG" smtClean="0"/>
              <a:pPr>
                <a:defRPr/>
              </a:pPr>
              <a:t>23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2029781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687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871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A74929-7EF7-4DE1-B8E4-9EF468F64574}" type="slidenum">
              <a:rPr lang="en-US" altLang="bg-BG" smtClean="0"/>
              <a:pPr>
                <a:defRPr/>
              </a:pPr>
              <a:t>49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24054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9144000" cy="5486400"/>
          </a:xfrm>
        </p:spPr>
        <p:txBody>
          <a:bodyPr anchor="ctr"/>
          <a:lstStyle>
            <a:lvl1pPr algn="ctr">
              <a:defRPr sz="6000" b="1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bg-BG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201641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76200" y="-76200"/>
            <a:ext cx="9296400" cy="949995"/>
          </a:xfrm>
          <a:ln w="3175">
            <a:solidFill>
              <a:schemeClr val="bg1">
                <a:lumMod val="50000"/>
              </a:schemeClr>
            </a:solidFill>
            <a:prstDash val="dash"/>
          </a:ln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90600"/>
            <a:ext cx="8153400" cy="57912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1081088" indent="-342900">
              <a:buFont typeface="Candara" panose="020E0502030303020204" pitchFamily="34" charset="0"/>
              <a:buChar char="–"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1081088" lvl="2" indent="-342900" algn="l" defTabSz="914400" rtl="0" eaLnBrk="1" latinLnBrk="0" hangingPunct="1">
              <a:spcBef>
                <a:spcPct val="20000"/>
              </a:spcBef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0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1081088" indent="-342900" algn="l" defTabSz="914400" rtl="0" eaLnBrk="1" latinLnBrk="0" hangingPunct="1">
              <a:spcBef>
                <a:spcPct val="20000"/>
              </a:spcBef>
              <a:buFont typeface="Candara" panose="020E0502030303020204" pitchFamily="34" charset="0"/>
              <a:buChar char="–"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1081088" lvl="2" indent="-342900" algn="l" defTabSz="914400" rtl="0" eaLnBrk="1" latinLnBrk="0" hangingPunct="1">
              <a:spcBef>
                <a:spcPct val="20000"/>
              </a:spcBef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20584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bg-BG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bg-BG"/>
              <a:t>Click to edit Master text styles</a:t>
            </a:r>
          </a:p>
          <a:p>
            <a:pPr lvl="1"/>
            <a:r>
              <a:rPr lang="en-US" altLang="bg-BG"/>
              <a:t>Second level</a:t>
            </a:r>
          </a:p>
          <a:p>
            <a:pPr lvl="2"/>
            <a:r>
              <a:rPr lang="en-US" altLang="bg-BG"/>
              <a:t>Third level</a:t>
            </a:r>
          </a:p>
          <a:p>
            <a:pPr lvl="3"/>
            <a:r>
              <a:rPr lang="en-US" altLang="bg-BG"/>
              <a:t>Fourth level</a:t>
            </a:r>
          </a:p>
          <a:p>
            <a:pPr lvl="4"/>
            <a:r>
              <a:rPr lang="en-US" altLang="bg-BG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E3375B0B-48FE-40AB-99EE-61C38316333E}" type="slidenum">
              <a:rPr lang="en-US" altLang="bg-BG"/>
              <a:pPr>
                <a:defRPr/>
              </a:pPr>
              <a:t>‹#›</a:t>
            </a:fld>
            <a:endParaRPr lang="en-US" alt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0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tinyurl.com/FMI-HCI-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pavel.it.fmi.uni-sofia.bg/courses/hci/1/1.html" TargetMode="External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avel.it.fmi.uni-sofia.bg/courses/hci/2/2.html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avel.it.fmi.uni-sofia.bg/courses/hci/3/3.html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s://www.youtube.com/embed/NJVFtX3FTvM?autoplay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hyperlink" Target="https://www.youtube.com/embed/H_K_ckXMloQ?autoplay=1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hyperlink" Target="https://www.youtube.com/embed/WP1VK0KpQnw?autoplay=1" TargetMode="External"/><Relationship Id="rId7" Type="http://schemas.openxmlformats.org/officeDocument/2006/relationships/hyperlink" Target="https://www.youtube.com/embed/EknMXYa_Tek?autoplay=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hyperlink" Target="https://pavel.it.fmi.uni-sofia.bg/courses/hci/4/4.html" TargetMode="Externa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jpeg"/><Relationship Id="rId2" Type="http://schemas.openxmlformats.org/officeDocument/2006/relationships/hyperlink" Target="https://pavel.it.fmi.uni-sofia.bg/courses/hci/6/6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embed/Pf3fhKUB4Vw?autoplay=1" TargetMode="External"/><Relationship Id="rId5" Type="http://schemas.openxmlformats.org/officeDocument/2006/relationships/image" Target="../media/image80.jpeg"/><Relationship Id="rId4" Type="http://schemas.openxmlformats.org/officeDocument/2006/relationships/hyperlink" Target="https://pavel.it.fmi.uni-sofia.bg/courses/hci/5/5.htm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boytchev.github.io/viu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hyperlink" Target="https://boytchev.github.io/COVID-19-SI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bg-BG" altLang="bg-BG" dirty="0"/>
              <a:t>Виртуална и добавена</a:t>
            </a:r>
            <a:r>
              <a:rPr lang="en-US" altLang="bg-BG" dirty="0"/>
              <a:t> </a:t>
            </a:r>
            <a:r>
              <a:rPr lang="bg-BG" altLang="bg-BG" dirty="0"/>
              <a:t>реалност</a:t>
            </a:r>
            <a:br>
              <a:rPr lang="bg-BG" altLang="bg-BG" dirty="0"/>
            </a:br>
            <a:br>
              <a:rPr lang="en-US" altLang="bg-BG" dirty="0"/>
            </a:br>
            <a:r>
              <a:rPr lang="en-US" altLang="bg-BG" dirty="0"/>
              <a:t>VR / 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F43D1-E122-4A59-AF27-FBB1309E4B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 </a:t>
            </a:r>
            <a:r>
              <a:rPr lang="bg-BG" dirty="0"/>
              <a:t>може да е</a:t>
            </a:r>
          </a:p>
          <a:p>
            <a:pPr lvl="1"/>
            <a:r>
              <a:rPr lang="bg-BG" dirty="0"/>
              <a:t>HTML таг за нов ред</a:t>
            </a:r>
          </a:p>
          <a:p>
            <a:pPr lvl="1"/>
            <a:r>
              <a:rPr lang="bg-BG" dirty="0"/>
              <a:t>Химичен елемент бром</a:t>
            </a:r>
          </a:p>
          <a:p>
            <a:pPr lvl="1"/>
            <a:r>
              <a:rPr lang="bg-BG" dirty="0"/>
              <a:t>Главен домейн за Бразилия</a:t>
            </a:r>
          </a:p>
          <a:p>
            <a:pPr lvl="1"/>
            <a:r>
              <a:rPr lang="bg-BG" dirty="0"/>
              <a:t>Британското БДЖ</a:t>
            </a:r>
          </a:p>
          <a:p>
            <a:pPr lvl="1"/>
            <a:r>
              <a:rPr lang="bg-BG" dirty="0"/>
              <a:t>Символ на беларуската рубла</a:t>
            </a:r>
          </a:p>
          <a:p>
            <a:pPr lvl="1"/>
            <a:r>
              <a:rPr lang="bg-BG" dirty="0"/>
              <a:t>ISO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639-1</a:t>
            </a:r>
            <a:r>
              <a:rPr lang="bg-BG" dirty="0"/>
              <a:t> код  за бретонския език във северозападна Франция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85990972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612F-385D-42E7-9CD5-F57C78E7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Виртуална реалност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23A54-D6C1-43BB-9016-D0CADF36C1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altLang="bg-BG" dirty="0"/>
              <a:t>Предполага</a:t>
            </a:r>
          </a:p>
          <a:p>
            <a:pPr lvl="1"/>
            <a:r>
              <a:rPr lang="bg-BG" altLang="bg-BG" dirty="0"/>
              <a:t>Технологии за потапяне във виртуална среда</a:t>
            </a:r>
            <a:endParaRPr lang="en-US" altLang="bg-BG" dirty="0"/>
          </a:p>
          <a:p>
            <a:pPr lvl="1"/>
            <a:r>
              <a:rPr lang="bg-BG" altLang="bg-BG" dirty="0"/>
              <a:t>Лично преживяване в реално време</a:t>
            </a:r>
          </a:p>
          <a:p>
            <a:r>
              <a:rPr lang="bg-BG" altLang="bg-BG" dirty="0"/>
              <a:t>Изисква</a:t>
            </a:r>
            <a:endParaRPr lang="en-US" altLang="bg-BG" dirty="0"/>
          </a:p>
          <a:p>
            <a:pPr lvl="1"/>
            <a:r>
              <a:rPr lang="bg-BG" altLang="bg-BG" dirty="0"/>
              <a:t>Моделите са представени точно като положение, размер и поведение</a:t>
            </a:r>
            <a:endParaRPr lang="en-US" altLang="bg-BG" dirty="0"/>
          </a:p>
          <a:p>
            <a:pPr lvl="1"/>
            <a:r>
              <a:rPr lang="bg-BG" altLang="bg-BG" dirty="0"/>
              <a:t>Съгласувано положение на зрителя спрямо виртуалната сцена</a:t>
            </a:r>
          </a:p>
          <a:p>
            <a:pPr lvl="1"/>
            <a:r>
              <a:rPr lang="bg-BG" altLang="bg-BG" dirty="0"/>
              <a:t>Естествено взаимодействие човек-среда</a:t>
            </a:r>
            <a:endParaRPr lang="en-US" altLang="bg-BG" dirty="0"/>
          </a:p>
        </p:txBody>
      </p:sp>
    </p:spTree>
    <p:extLst>
      <p:ext uri="{BB962C8B-B14F-4D97-AF65-F5344CB8AC3E}">
        <p14:creationId xmlns:p14="http://schemas.microsoft.com/office/powerpoint/2010/main" val="31497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altLang="bg-BG" dirty="0"/>
              <a:t>Основни компоненти на </a:t>
            </a:r>
            <a:r>
              <a:rPr lang="en-US" altLang="bg-BG" dirty="0"/>
              <a:t>VR</a:t>
            </a:r>
          </a:p>
          <a:p>
            <a:pPr lvl="1"/>
            <a:r>
              <a:rPr lang="bg-BG" altLang="bg-BG" dirty="0">
                <a:solidFill>
                  <a:srgbClr val="0070C0"/>
                </a:solidFill>
              </a:rPr>
              <a:t>Виртуален свят</a:t>
            </a:r>
            <a:r>
              <a:rPr lang="en-US" altLang="bg-BG" dirty="0">
                <a:solidFill>
                  <a:srgbClr val="0070C0"/>
                </a:solidFill>
              </a:rPr>
              <a:t> </a:t>
            </a:r>
            <a:r>
              <a:rPr lang="en-US" altLang="bg-BG" dirty="0"/>
              <a:t>– </a:t>
            </a:r>
            <a:r>
              <a:rPr lang="bg-BG" altLang="bg-BG" dirty="0"/>
              <a:t>чрез вид медия</a:t>
            </a:r>
            <a:r>
              <a:rPr lang="en-US" altLang="bg-BG" dirty="0"/>
              <a:t>, </a:t>
            </a:r>
            <a:r>
              <a:rPr lang="bg-BG" altLang="bg-BG" dirty="0"/>
              <a:t>сценарий</a:t>
            </a:r>
            <a:r>
              <a:rPr lang="en-US" altLang="bg-BG" dirty="0"/>
              <a:t>, </a:t>
            </a:r>
            <a:r>
              <a:rPr lang="bg-BG" altLang="bg-BG" dirty="0"/>
              <a:t>симулация на обекти и движения</a:t>
            </a:r>
            <a:endParaRPr lang="en-US" altLang="bg-BG" dirty="0"/>
          </a:p>
          <a:p>
            <a:pPr lvl="1"/>
            <a:r>
              <a:rPr lang="bg-BG" altLang="bg-BG" dirty="0">
                <a:solidFill>
                  <a:srgbClr val="0070C0"/>
                </a:solidFill>
              </a:rPr>
              <a:t>Потапяне</a:t>
            </a:r>
            <a:r>
              <a:rPr lang="en-US" altLang="bg-BG" dirty="0"/>
              <a:t> – </a:t>
            </a:r>
            <a:r>
              <a:rPr lang="bg-BG" altLang="bg-BG" dirty="0"/>
              <a:t>усещане да си част от този виртуален свят</a:t>
            </a:r>
            <a:r>
              <a:rPr lang="en-US" altLang="bg-BG" dirty="0"/>
              <a:t> </a:t>
            </a:r>
            <a:r>
              <a:rPr lang="bg-BG" altLang="bg-BG" dirty="0"/>
              <a:t>физически и умствено</a:t>
            </a:r>
          </a:p>
          <a:p>
            <a:pPr lvl="1"/>
            <a:r>
              <a:rPr lang="bg-BG" altLang="bg-BG" dirty="0">
                <a:solidFill>
                  <a:srgbClr val="0070C0"/>
                </a:solidFill>
              </a:rPr>
              <a:t>Сензорна информация</a:t>
            </a:r>
            <a:r>
              <a:rPr lang="en-US" altLang="bg-BG" dirty="0">
                <a:solidFill>
                  <a:srgbClr val="0070C0"/>
                </a:solidFill>
              </a:rPr>
              <a:t> </a:t>
            </a:r>
            <a:r>
              <a:rPr lang="en-US" altLang="bg-BG" dirty="0"/>
              <a:t>–</a:t>
            </a:r>
            <a:r>
              <a:rPr lang="bg-BG" altLang="bg-BG" dirty="0"/>
              <a:t> виртуалния свят</a:t>
            </a:r>
            <a:r>
              <a:rPr lang="en-US" altLang="bg-BG" dirty="0"/>
              <a:t> </a:t>
            </a:r>
            <a:r>
              <a:rPr lang="bg-BG" altLang="bg-BG" dirty="0"/>
              <a:t>се представя на сетивата на човек, най-често визуално и звуково</a:t>
            </a:r>
          </a:p>
          <a:p>
            <a:pPr lvl="1"/>
            <a:r>
              <a:rPr lang="bg-BG" altLang="bg-BG" dirty="0">
                <a:solidFill>
                  <a:srgbClr val="0070C0"/>
                </a:solidFill>
              </a:rPr>
              <a:t>Интерактивност</a:t>
            </a:r>
            <a:r>
              <a:rPr lang="en-US" altLang="bg-BG" dirty="0"/>
              <a:t> – </a:t>
            </a:r>
            <a:r>
              <a:rPr lang="bg-BG" altLang="bg-BG" dirty="0"/>
              <a:t>виртуалният свят реагира на човешките действия в реално време</a:t>
            </a:r>
            <a:endParaRPr lang="en-US" altLang="bg-BG" dirty="0"/>
          </a:p>
        </p:txBody>
      </p:sp>
    </p:spTree>
    <p:extLst>
      <p:ext uri="{BB962C8B-B14F-4D97-AF65-F5344CB8AC3E}">
        <p14:creationId xmlns:p14="http://schemas.microsoft.com/office/powerpoint/2010/main" val="3624960329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Добавена реалност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CFD01-646C-492C-BD8D-0B32FA7DA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990600"/>
            <a:ext cx="8724900" cy="5791200"/>
          </a:xfrm>
        </p:spPr>
        <p:txBody>
          <a:bodyPr>
            <a:normAutofit/>
          </a:bodyPr>
          <a:lstStyle/>
          <a:p>
            <a:pPr lvl="1"/>
            <a:r>
              <a:rPr lang="bg-BG" dirty="0"/>
              <a:t>Грабва вниманието и</a:t>
            </a:r>
            <a:r>
              <a:rPr lang="en-GB" dirty="0"/>
              <a:t> </a:t>
            </a:r>
            <a:r>
              <a:rPr lang="bg-BG" dirty="0"/>
              <a:t>повишава мотивацията</a:t>
            </a:r>
            <a:endParaRPr lang="en-GB" dirty="0"/>
          </a:p>
          <a:p>
            <a:pPr lvl="1"/>
            <a:r>
              <a:rPr lang="bg-BG" dirty="0"/>
              <a:t>Може да д</a:t>
            </a:r>
            <a:r>
              <a:rPr lang="ru-RU" dirty="0"/>
              <a:t>емонстрира различни понятия чрез връзки между реални и виртуални обекти</a:t>
            </a:r>
          </a:p>
          <a:p>
            <a:pPr lvl="1"/>
            <a:r>
              <a:rPr lang="bg-BG" dirty="0"/>
              <a:t>Включва</a:t>
            </a:r>
            <a:r>
              <a:rPr lang="en-GB" dirty="0"/>
              <a:t> </a:t>
            </a:r>
            <a:r>
              <a:rPr lang="bg-BG" dirty="0"/>
              <a:t>сетивно</a:t>
            </a:r>
            <a:r>
              <a:rPr lang="en-GB" dirty="0"/>
              <a:t> </a:t>
            </a:r>
            <a:r>
              <a:rPr lang="bg-BG" dirty="0"/>
              <a:t>учене</a:t>
            </a:r>
            <a:br>
              <a:rPr lang="bg-BG" dirty="0"/>
            </a:br>
            <a:r>
              <a:rPr lang="bg-BG" dirty="0"/>
              <a:t>чрез манипулиране на</a:t>
            </a:r>
            <a:br>
              <a:rPr lang="bg-BG" dirty="0"/>
            </a:br>
            <a:r>
              <a:rPr lang="bg-BG" dirty="0"/>
              <a:t>обекти в реално време</a:t>
            </a:r>
          </a:p>
          <a:p>
            <a:pPr lvl="1"/>
            <a:r>
              <a:rPr lang="bg-BG" dirty="0"/>
              <a:t>Подпомага различни</a:t>
            </a:r>
            <a:br>
              <a:rPr lang="bg-BG" dirty="0"/>
            </a:br>
            <a:r>
              <a:rPr lang="bg-BG" dirty="0"/>
              <a:t>методи за учене</a:t>
            </a:r>
          </a:p>
          <a:p>
            <a:pPr lvl="1"/>
            <a:r>
              <a:rPr lang="bg-BG" dirty="0"/>
              <a:t>Допълва </a:t>
            </a:r>
            <a:r>
              <a:rPr lang="en-US" dirty="0"/>
              <a:t>VR</a:t>
            </a:r>
            <a:r>
              <a:rPr lang="bg-BG" dirty="0"/>
              <a:t> до </a:t>
            </a:r>
            <a:r>
              <a:rPr lang="en-US" dirty="0"/>
              <a:t>XR</a:t>
            </a:r>
            <a:endParaRPr lang="bg-BG" dirty="0"/>
          </a:p>
        </p:txBody>
      </p:sp>
      <p:pic>
        <p:nvPicPr>
          <p:cNvPr id="8" name="Picture 4" descr="shot4">
            <a:extLst>
              <a:ext uri="{FF2B5EF4-FFF2-40B4-BE49-F238E27FC236}">
                <a16:creationId xmlns:a16="http://schemas.microsoft.com/office/drawing/2014/main" id="{86D7151E-CB5B-40F0-8E48-FBF86597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515588"/>
            <a:ext cx="2743944" cy="365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3290691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bg-BG"/>
              <a:t>Критерии за качество</a:t>
            </a:r>
            <a:endParaRPr lang="en-US" altLang="bg-BG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altLang="bg-BG" dirty="0"/>
              <a:t>Основни критерии</a:t>
            </a:r>
            <a:endParaRPr lang="en-US" altLang="bg-BG" dirty="0"/>
          </a:p>
          <a:p>
            <a:pPr lvl="1"/>
            <a:r>
              <a:rPr lang="bg-BG" altLang="bg-BG" dirty="0"/>
              <a:t>Честота на </a:t>
            </a:r>
            <a:r>
              <a:rPr lang="bg-BG" altLang="bg-BG" dirty="0" err="1"/>
              <a:t>прерисуване</a:t>
            </a:r>
            <a:r>
              <a:rPr lang="bg-BG" altLang="bg-BG" dirty="0"/>
              <a:t> на виртуалната сцена</a:t>
            </a:r>
          </a:p>
          <a:p>
            <a:pPr lvl="1"/>
            <a:r>
              <a:rPr lang="bg-BG" altLang="bg-BG" dirty="0"/>
              <a:t>Точност на моделите за взаимодействие между реалните и виртуални обекти</a:t>
            </a:r>
          </a:p>
          <a:p>
            <a:r>
              <a:rPr lang="bg-BG" altLang="bg-BG" dirty="0"/>
              <a:t>Основни проблеми</a:t>
            </a:r>
          </a:p>
          <a:p>
            <a:pPr lvl="1" eaLnBrk="1" hangingPunct="1"/>
            <a:r>
              <a:rPr lang="bg-BG" altLang="bg-BG" dirty="0"/>
              <a:t>Липса на (възможност за) синхрон между потребител и виртуалния свят</a:t>
            </a:r>
            <a:endParaRPr lang="en-US" altLang="bg-BG" dirty="0"/>
          </a:p>
          <a:p>
            <a:pPr lvl="1" eaLnBrk="1" hangingPunct="1"/>
            <a:r>
              <a:rPr lang="bg-BG" altLang="bg-BG" dirty="0"/>
              <a:t>Забавяне в движенията и реакциите към тях</a:t>
            </a:r>
            <a:endParaRPr lang="en-US" altLang="bg-BG" dirty="0"/>
          </a:p>
          <a:p>
            <a:pPr lvl="1" eaLnBrk="1" hangingPunct="1"/>
            <a:r>
              <a:rPr lang="bg-BG" altLang="bg-BG" dirty="0"/>
              <a:t>Изопачаване и загуба на тримерност</a:t>
            </a:r>
            <a:endParaRPr lang="en-US" altLang="bg-BG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7FC2-0E9A-4A67-8DAD-EECFAB25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Сравнение на </a:t>
            </a:r>
            <a:r>
              <a:rPr lang="en-US"/>
              <a:t>VR</a:t>
            </a:r>
            <a:r>
              <a:rPr lang="bg-BG"/>
              <a:t> и </a:t>
            </a:r>
            <a:r>
              <a:rPr lang="en-US"/>
              <a:t>AR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FC674-1385-4753-A29F-CB0AD438E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990600"/>
            <a:ext cx="4343400" cy="5791200"/>
          </a:xfrm>
        </p:spPr>
        <p:txBody>
          <a:bodyPr/>
          <a:lstStyle/>
          <a:p>
            <a:pPr algn="ctr"/>
            <a:r>
              <a:rPr lang="en-US" dirty="0"/>
              <a:t>VR</a:t>
            </a:r>
            <a:endParaRPr lang="ru-RU" dirty="0"/>
          </a:p>
          <a:p>
            <a:pPr lvl="1"/>
            <a:r>
              <a:rPr lang="ru-RU" dirty="0"/>
              <a:t>Напълно измислена</a:t>
            </a:r>
          </a:p>
          <a:p>
            <a:pPr lvl="1"/>
            <a:r>
              <a:rPr lang="ru-RU" dirty="0"/>
              <a:t>Сетивата се контролират от системата</a:t>
            </a:r>
          </a:p>
          <a:p>
            <a:pPr lvl="1"/>
            <a:r>
              <a:rPr lang="ru-RU" dirty="0"/>
              <a:t>Нужда от средство за показване на потребителя</a:t>
            </a:r>
          </a:p>
          <a:p>
            <a:pPr lvl="1"/>
            <a:r>
              <a:rPr lang="ru-RU" dirty="0"/>
              <a:t>По-лесна за реализация</a:t>
            </a:r>
          </a:p>
          <a:p>
            <a:endParaRPr lang="bg-BG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7CD380C-E193-4802-86B0-D933A278E863}"/>
              </a:ext>
            </a:extLst>
          </p:cNvPr>
          <p:cNvSpPr txBox="1">
            <a:spLocks/>
          </p:cNvSpPr>
          <p:nvPr/>
        </p:nvSpPr>
        <p:spPr bwMode="auto">
          <a:xfrm>
            <a:off x="4572000" y="990600"/>
            <a:ext cx="4572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108108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ndara" panose="020E0502030303020204" pitchFamily="34" charset="0"/>
              <a:buChar char="–"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lang="en-US" sz="20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lang="bg-BG" sz="18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A20026-D1F6-46BD-A888-502B5846BE1D}"/>
              </a:ext>
            </a:extLst>
          </p:cNvPr>
          <p:cNvSpPr txBox="1">
            <a:spLocks/>
          </p:cNvSpPr>
          <p:nvPr/>
        </p:nvSpPr>
        <p:spPr bwMode="auto">
          <a:xfrm>
            <a:off x="4572000" y="990600"/>
            <a:ext cx="43434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>
              <a:lnSpc>
                <a:spcPct val="150000"/>
              </a:lnSpc>
              <a:spcBef>
                <a:spcPct val="20000"/>
              </a:spcBef>
              <a:buNone/>
              <a:defRPr lang="en-US" sz="3600" b="1" spc="0" dirty="0" smtClean="0">
                <a:ln>
                  <a:noFill/>
                </a:ln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lvl="1" indent="-28575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1081088" indent="-342900">
              <a:spcBef>
                <a:spcPct val="20000"/>
              </a:spcBef>
              <a:buFont typeface="Candara" panose="020E0502030303020204" pitchFamily="34" charset="0"/>
              <a:buChar char="–"/>
              <a:defRPr lang="en-US" sz="24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3pPr>
            <a:lvl4pPr indent="0">
              <a:spcBef>
                <a:spcPct val="20000"/>
              </a:spcBef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indent="0">
              <a:spcBef>
                <a:spcPct val="20000"/>
              </a:spcBef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9pPr>
          </a:lstStyle>
          <a:p>
            <a:pPr algn="ctr"/>
            <a:r>
              <a:rPr lang="en-US" altLang="bg-BG" dirty="0"/>
              <a:t>AR</a:t>
            </a:r>
          </a:p>
          <a:p>
            <a:pPr lvl="1"/>
            <a:r>
              <a:rPr lang="bg-BG" altLang="bg-BG" dirty="0"/>
              <a:t>Реална</a:t>
            </a:r>
            <a:r>
              <a:rPr lang="en-US" altLang="bg-BG" dirty="0"/>
              <a:t>,</a:t>
            </a:r>
            <a:r>
              <a:rPr lang="bg-BG" altLang="bg-BG" dirty="0"/>
              <a:t> допълнена с изкуствени обекти</a:t>
            </a:r>
            <a:endParaRPr lang="en-US" altLang="bg-BG" dirty="0"/>
          </a:p>
          <a:p>
            <a:pPr lvl="1"/>
            <a:r>
              <a:rPr lang="bg-BG" altLang="bg-BG" dirty="0"/>
              <a:t>Човек има чувството</a:t>
            </a:r>
            <a:r>
              <a:rPr lang="en-US" altLang="bg-BG" dirty="0"/>
              <a:t>,</a:t>
            </a:r>
            <a:r>
              <a:rPr lang="bg-BG" altLang="bg-BG" dirty="0"/>
              <a:t> че е част от света</a:t>
            </a:r>
            <a:endParaRPr lang="en-US" altLang="bg-BG" dirty="0"/>
          </a:p>
          <a:p>
            <a:pPr lvl="1"/>
            <a:r>
              <a:rPr lang="bg-BG" altLang="bg-BG" dirty="0"/>
              <a:t>Нужда от средство за комбиниране</a:t>
            </a:r>
            <a:endParaRPr lang="en-US" altLang="bg-BG" dirty="0"/>
          </a:p>
          <a:p>
            <a:pPr lvl="1"/>
            <a:r>
              <a:rPr lang="bg-BG" altLang="bg-BG" dirty="0"/>
              <a:t>Трудно е да се разграничи реалност от виртуалност</a:t>
            </a:r>
            <a:endParaRPr lang="en-US" altLang="bg-BG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1623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bg-BG" altLang="bg-BG" dirty="0"/>
              <a:t>Реално</a:t>
            </a:r>
            <a:r>
              <a:rPr lang="en-US" altLang="bg-BG" dirty="0"/>
              <a:t>-</a:t>
            </a:r>
            <a:r>
              <a:rPr lang="bg-BG" altLang="bg-BG" dirty="0"/>
              <a:t>виртуален</a:t>
            </a:r>
            <a:r>
              <a:rPr lang="en-US" altLang="bg-BG" dirty="0"/>
              <a:t> </a:t>
            </a:r>
            <a:r>
              <a:rPr lang="bg-BG" altLang="bg-BG" dirty="0"/>
              <a:t>континуум</a:t>
            </a:r>
            <a:endParaRPr lang="en-US" alt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1693BE-CB17-4CDD-86F8-8034C9C2C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altLang="bg-BG" dirty="0"/>
              <a:t>Модел на </a:t>
            </a:r>
            <a:r>
              <a:rPr lang="bg-BG" altLang="bg-BG" dirty="0" err="1"/>
              <a:t>Милграм</a:t>
            </a:r>
            <a:endParaRPr lang="bg-BG" dirty="0"/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676835" y="3276600"/>
            <a:ext cx="56388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676835" y="3048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8296835" y="3048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3039041" y="2589322"/>
            <a:ext cx="31241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bg-BG" altLang="bg-BG" sz="2800" dirty="0">
                <a:latin typeface="Candara" panose="020E0502030303020204" pitchFamily="34" charset="0"/>
              </a:rPr>
              <a:t>Смесена реалност</a:t>
            </a:r>
            <a:endParaRPr lang="en-US" altLang="bg-BG" sz="2800" dirty="0">
              <a:latin typeface="Candara" panose="020E0502030303020204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 flipV="1">
            <a:off x="1134035" y="2819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>
            <a:off x="7839635" y="2819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295835" y="3657600"/>
            <a:ext cx="1447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bg-BG" altLang="bg-BG" sz="2400" dirty="0">
                <a:latin typeface="Candara" panose="020E0502030303020204" pitchFamily="34" charset="0"/>
              </a:rPr>
              <a:t>Реална</a:t>
            </a:r>
            <a:r>
              <a:rPr lang="en-US" altLang="bg-BG" sz="2400" dirty="0">
                <a:latin typeface="Candara" panose="020E0502030303020204" pitchFamily="34" charset="0"/>
              </a:rPr>
              <a:t> </a:t>
            </a:r>
            <a:r>
              <a:rPr lang="bg-BG" altLang="bg-BG" sz="2400" dirty="0">
                <a:latin typeface="Candara" panose="020E0502030303020204" pitchFamily="34" charset="0"/>
              </a:rPr>
              <a:t>      среда</a:t>
            </a:r>
            <a:endParaRPr lang="en-US" altLang="bg-BG" sz="2400" dirty="0">
              <a:latin typeface="Candara" panose="020E0502030303020204" pitchFamily="34" charset="0"/>
            </a:endParaRP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7446326" y="3657600"/>
            <a:ext cx="16887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bg-BG" altLang="bg-BG" sz="2400" dirty="0">
                <a:latin typeface="Candara" panose="020E0502030303020204" pitchFamily="34" charset="0"/>
              </a:rPr>
              <a:t>Виртуална    среда</a:t>
            </a:r>
            <a:endParaRPr lang="en-US" altLang="bg-BG" sz="2400" dirty="0">
              <a:latin typeface="Candara" panose="020E0502030303020204" pitchFamily="34" charset="0"/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264725" y="3657600"/>
            <a:ext cx="20697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bg-BG" altLang="bg-BG" sz="2400" dirty="0">
                <a:latin typeface="Candara" panose="020E0502030303020204" pitchFamily="34" charset="0"/>
              </a:rPr>
              <a:t>Алтернативна</a:t>
            </a:r>
            <a:r>
              <a:rPr lang="en-US" altLang="bg-BG" sz="2400" dirty="0">
                <a:latin typeface="Candara" panose="020E0502030303020204" pitchFamily="34" charset="0"/>
              </a:rPr>
              <a:t> </a:t>
            </a:r>
            <a:r>
              <a:rPr lang="bg-BG" altLang="bg-BG" sz="2400" dirty="0">
                <a:latin typeface="Candara" panose="020E0502030303020204" pitchFamily="34" charset="0"/>
              </a:rPr>
              <a:t>реалност</a:t>
            </a:r>
            <a:endParaRPr lang="en-US" altLang="bg-BG" sz="2400" dirty="0">
              <a:latin typeface="Candara" panose="020E0502030303020204" pitchFamily="34" charset="0"/>
            </a:endParaRP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4563035" y="3657600"/>
            <a:ext cx="2362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bg-BG" altLang="bg-BG" sz="2400" dirty="0">
                <a:latin typeface="Candara" panose="020E0502030303020204" pitchFamily="34" charset="0"/>
              </a:rPr>
              <a:t>Алтернативна виртуалност</a:t>
            </a:r>
            <a:endParaRPr lang="en-US" altLang="bg-BG" sz="2400" dirty="0">
              <a:latin typeface="Candara" panose="020E0502030303020204" pitchFamily="34" charset="0"/>
            </a:endParaRPr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>
            <a:off x="1438834" y="3886200"/>
            <a:ext cx="825891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 flipH="1">
            <a:off x="6630295" y="3927961"/>
            <a:ext cx="752139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6239435" y="3276600"/>
            <a:ext cx="20574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>
            <a:off x="1134035" y="2819400"/>
            <a:ext cx="1905006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H="1">
            <a:off x="6163229" y="2819400"/>
            <a:ext cx="167640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bg-BG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4C88688-3346-4D11-8192-56DB0E727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Модел на </a:t>
            </a:r>
            <a:r>
              <a:rPr lang="bg-BG" dirty="0" err="1"/>
              <a:t>Зелцер</a:t>
            </a:r>
            <a:r>
              <a:rPr lang="ru-RU" dirty="0"/>
              <a:t> – </a:t>
            </a:r>
            <a:r>
              <a:rPr lang="bg-BG" dirty="0"/>
              <a:t>АИП</a:t>
            </a:r>
            <a:r>
              <a:rPr lang="ru-RU" dirty="0"/>
              <a:t> куб</a:t>
            </a:r>
            <a:endParaRPr lang="en-US" dirty="0"/>
          </a:p>
          <a:p>
            <a:pPr lvl="1"/>
            <a:r>
              <a:rPr lang="bg-BG" dirty="0">
                <a:solidFill>
                  <a:srgbClr val="0070C0"/>
                </a:solidFill>
              </a:rPr>
              <a:t>А</a:t>
            </a:r>
            <a:r>
              <a:rPr lang="bg-BG" dirty="0"/>
              <a:t>втономия на </a:t>
            </a:r>
            <a:r>
              <a:rPr lang="ru-RU" dirty="0"/>
              <a:t>реагиране на събития / стимули</a:t>
            </a:r>
          </a:p>
          <a:p>
            <a:pPr lvl="1"/>
            <a:r>
              <a:rPr lang="bg-BG" dirty="0" err="1">
                <a:solidFill>
                  <a:srgbClr val="0070C0"/>
                </a:solidFill>
              </a:rPr>
              <a:t>И</a:t>
            </a:r>
            <a:r>
              <a:rPr lang="bg-BG" dirty="0" err="1"/>
              <a:t>нтеракция</a:t>
            </a:r>
            <a:r>
              <a:rPr lang="bg-BG" dirty="0"/>
              <a:t> </a:t>
            </a:r>
            <a:r>
              <a:rPr lang="ru-RU" dirty="0"/>
              <a:t>с виртуални обекти и среда</a:t>
            </a:r>
          </a:p>
          <a:p>
            <a:pPr lvl="1"/>
            <a:r>
              <a:rPr lang="ru-RU" dirty="0">
                <a:solidFill>
                  <a:srgbClr val="0070C0"/>
                </a:solidFill>
              </a:rPr>
              <a:t>П</a:t>
            </a:r>
            <a:r>
              <a:rPr lang="ru-RU" dirty="0"/>
              <a:t>рисъствие </a:t>
            </a:r>
            <a:r>
              <a:rPr lang="bg-BG" dirty="0"/>
              <a:t>– </a:t>
            </a:r>
            <a:r>
              <a:rPr lang="ru-RU" dirty="0"/>
              <a:t>чувство на въвлеченост чрез сензорни и други канали</a:t>
            </a:r>
          </a:p>
          <a:p>
            <a:endParaRPr lang="bg-BG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F5AFA1-7FB9-4D65-9C47-22EB681D52BE}"/>
              </a:ext>
            </a:extLst>
          </p:cNvPr>
          <p:cNvGrpSpPr/>
          <p:nvPr/>
        </p:nvGrpSpPr>
        <p:grpSpPr>
          <a:xfrm>
            <a:off x="3276600" y="3200400"/>
            <a:ext cx="2968283" cy="2736601"/>
            <a:chOff x="5482083" y="1199353"/>
            <a:chExt cx="2968283" cy="2736601"/>
          </a:xfrm>
        </p:grpSpPr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3D0AA093-5E16-4889-9E5F-C399B17D9104}"/>
                </a:ext>
              </a:extLst>
            </p:cNvPr>
            <p:cNvSpPr/>
            <p:nvPr/>
          </p:nvSpPr>
          <p:spPr>
            <a:xfrm>
              <a:off x="5562600" y="1981200"/>
              <a:ext cx="2004623" cy="1954754"/>
            </a:xfrm>
            <a:prstGeom prst="flowChartProcess">
              <a:avLst/>
            </a:prstGeom>
            <a:solidFill>
              <a:srgbClr val="0070C0"/>
            </a:solidFill>
            <a:scene3d>
              <a:camera prst="perspectiveHeroicExtremeLeftFacing">
                <a:rot lat="1685648" lon="2000005" rev="21404134"/>
              </a:camera>
              <a:lightRig rig="brightRoom" dir="t"/>
            </a:scene3d>
            <a:sp3d prstMaterial="translucentPowder">
              <a:bevelB w="38100" h="1885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20FA849-342C-42AE-A6BB-C0D4835E2D4A}"/>
                </a:ext>
              </a:extLst>
            </p:cNvPr>
            <p:cNvCxnSpPr>
              <a:cxnSpLocks/>
            </p:cNvCxnSpPr>
            <p:nvPr/>
          </p:nvCxnSpPr>
          <p:spPr>
            <a:xfrm>
              <a:off x="6801271" y="2959593"/>
              <a:ext cx="1649095" cy="493137"/>
            </a:xfrm>
            <a:prstGeom prst="straightConnector1">
              <a:avLst/>
            </a:prstGeom>
            <a:ln>
              <a:solidFill>
                <a:srgbClr val="0070C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C730F0-F0C8-485D-BE40-9B4DABAAF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2083" y="2958577"/>
              <a:ext cx="1315183" cy="657022"/>
            </a:xfrm>
            <a:prstGeom prst="straightConnector1">
              <a:avLst/>
            </a:prstGeom>
            <a:ln>
              <a:solidFill>
                <a:srgbClr val="0070C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ADF9E11-539B-48DD-A93C-5D242FD50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7266" y="1199353"/>
              <a:ext cx="15310" cy="1759224"/>
            </a:xfrm>
            <a:prstGeom prst="straightConnector1">
              <a:avLst/>
            </a:prstGeom>
            <a:ln>
              <a:solidFill>
                <a:srgbClr val="0070C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EF8E41-22FD-4C6F-A7CE-2C15B48A36A1}"/>
                </a:ext>
              </a:extLst>
            </p:cNvPr>
            <p:cNvSpPr txBox="1"/>
            <p:nvPr/>
          </p:nvSpPr>
          <p:spPr>
            <a:xfrm rot="16200000">
              <a:off x="5890037" y="1902623"/>
              <a:ext cx="15861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500" dirty="0">
                  <a:solidFill>
                    <a:srgbClr val="0070C0"/>
                  </a:solidFill>
                  <a:latin typeface="Candara" panose="020E0502030303020204" pitchFamily="34" charset="0"/>
                </a:rPr>
                <a:t>Автономия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85A615-1BE9-4DD9-AB5F-8635B2FA52D8}"/>
                </a:ext>
              </a:extLst>
            </p:cNvPr>
            <p:cNvSpPr txBox="1"/>
            <p:nvPr/>
          </p:nvSpPr>
          <p:spPr>
            <a:xfrm>
              <a:off x="6651103" y="2871043"/>
              <a:ext cx="1586130" cy="323165"/>
            </a:xfrm>
            <a:prstGeom prst="rect">
              <a:avLst/>
            </a:prstGeom>
            <a:noFill/>
            <a:scene3d>
              <a:camera prst="perspectiveHeroicExtremeLeftFacing">
                <a:rot lat="1200000" lon="2035770" rev="21418205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bg-BG" sz="1500" dirty="0">
                  <a:solidFill>
                    <a:srgbClr val="0070C0"/>
                  </a:solidFill>
                  <a:latin typeface="Candara" panose="020E0502030303020204" pitchFamily="34" charset="0"/>
                </a:rPr>
                <a:t>Присъствие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46E73B-CB78-4EAC-9AE9-65E4B202582E}"/>
                </a:ext>
              </a:extLst>
            </p:cNvPr>
            <p:cNvSpPr txBox="1"/>
            <p:nvPr/>
          </p:nvSpPr>
          <p:spPr>
            <a:xfrm>
              <a:off x="5513674" y="2794240"/>
              <a:ext cx="1978543" cy="323165"/>
            </a:xfrm>
            <a:prstGeom prst="rect">
              <a:avLst/>
            </a:prstGeom>
            <a:noFill/>
            <a:scene3d>
              <a:camera prst="perspectiveHeroicExtremeLeftFacing">
                <a:rot lat="1083466" lon="20324658" rev="108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bg-BG" sz="1500" dirty="0" err="1">
                  <a:solidFill>
                    <a:srgbClr val="0070C0"/>
                  </a:solidFill>
                  <a:latin typeface="Candara" panose="020E0502030303020204" pitchFamily="34" charset="0"/>
                </a:rPr>
                <a:t>Интеракция</a:t>
              </a:r>
              <a:endParaRPr lang="bg-BG" sz="1500" dirty="0">
                <a:solidFill>
                  <a:srgbClr val="0070C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AD8D81-208C-4AD9-B95E-D90ACFB17488}"/>
                </a:ext>
              </a:extLst>
            </p:cNvPr>
            <p:cNvSpPr txBox="1"/>
            <p:nvPr/>
          </p:nvSpPr>
          <p:spPr>
            <a:xfrm>
              <a:off x="7549247" y="1880100"/>
              <a:ext cx="5854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andara" panose="020E0502030303020204" pitchFamily="34" charset="0"/>
                </a:rPr>
                <a:t>VR</a:t>
              </a:r>
              <a:endParaRPr lang="bg-BG" sz="2400" b="1" dirty="0">
                <a:solidFill>
                  <a:srgbClr val="0070C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D2FC53-4C20-4234-9627-334F9610918F}"/>
                </a:ext>
              </a:extLst>
            </p:cNvPr>
            <p:cNvSpPr/>
            <p:nvPr/>
          </p:nvSpPr>
          <p:spPr>
            <a:xfrm>
              <a:off x="7405235" y="2183378"/>
              <a:ext cx="276358" cy="2763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188179835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439D-81A5-4765-AC51-985995D68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История</a:t>
            </a:r>
          </a:p>
        </p:txBody>
      </p:sp>
    </p:spTree>
    <p:extLst>
      <p:ext uri="{BB962C8B-B14F-4D97-AF65-F5344CB8AC3E}">
        <p14:creationId xmlns:p14="http://schemas.microsoft.com/office/powerpoint/2010/main" val="424963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История</a:t>
            </a:r>
            <a:endParaRPr lang="en-US" dirty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81000" y="990600"/>
            <a:ext cx="8686800" cy="5791200"/>
          </a:xfrm>
        </p:spPr>
        <p:txBody>
          <a:bodyPr/>
          <a:lstStyle/>
          <a:p>
            <a:pPr lvl="1"/>
            <a:r>
              <a:rPr lang="en-US" alt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1916</a:t>
            </a:r>
            <a:r>
              <a:rPr lang="en-US" altLang="en-US" dirty="0"/>
              <a:t> </a:t>
            </a:r>
            <a:r>
              <a:rPr lang="bg-BG" altLang="en-US" dirty="0"/>
              <a:t>Патент за шлем-перископ с монитор на Алберт </a:t>
            </a:r>
            <a:r>
              <a:rPr lang="bg-BG" altLang="en-US" dirty="0" err="1"/>
              <a:t>Прат</a:t>
            </a:r>
            <a:endParaRPr lang="en-US" altLang="en-US" dirty="0"/>
          </a:p>
          <a:p>
            <a:pPr lvl="1"/>
            <a:r>
              <a:rPr lang="en-US" alt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1929</a:t>
            </a:r>
            <a:r>
              <a:rPr lang="en-US" altLang="en-US" dirty="0"/>
              <a:t> </a:t>
            </a:r>
            <a:r>
              <a:rPr lang="bg-BG" altLang="en-US" dirty="0"/>
              <a:t>Механичен симулатор за тренировка на пилоти на Едуард Линк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1946</a:t>
            </a:r>
            <a:r>
              <a:rPr lang="en-US" altLang="en-US" dirty="0"/>
              <a:t> </a:t>
            </a:r>
            <a:r>
              <a:rPr lang="bg-BG" altLang="en-US" dirty="0"/>
              <a:t>Първият цифров компютър </a:t>
            </a:r>
            <a:r>
              <a:rPr lang="en-US" altLang="en-US" dirty="0"/>
              <a:t>ENIAC</a:t>
            </a:r>
            <a:r>
              <a:rPr lang="bg-BG" altLang="en-US" dirty="0"/>
              <a:t> в университета в Пенсилвания</a:t>
            </a:r>
            <a:endParaRPr lang="en-US" altLang="en-US" dirty="0"/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20"/>
          <a:stretch>
            <a:fillRect/>
          </a:stretch>
        </p:blipFill>
        <p:spPr bwMode="auto">
          <a:xfrm>
            <a:off x="914400" y="4182180"/>
            <a:ext cx="1987414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6102" y="4182180"/>
            <a:ext cx="2759856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9" descr="mau0-1a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246" y="4182180"/>
            <a:ext cx="2558732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4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94EA-AC6C-4C1C-8236-6CB835A8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 днешната тема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DDCA8-8F1F-4E9B-AA7C-41ED8FAD0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Сетива и реалности</a:t>
            </a:r>
          </a:p>
          <a:p>
            <a:pPr lvl="1"/>
            <a:r>
              <a:rPr lang="bg-BG" dirty="0"/>
              <a:t>История</a:t>
            </a:r>
          </a:p>
          <a:p>
            <a:pPr lvl="1"/>
            <a:r>
              <a:rPr lang="bg-BG" dirty="0"/>
              <a:t>Възможности и приложения</a:t>
            </a:r>
          </a:p>
          <a:p>
            <a:pPr lvl="1"/>
            <a:r>
              <a:rPr lang="bg-BG" dirty="0"/>
              <a:t>Технологии</a:t>
            </a:r>
          </a:p>
          <a:p>
            <a:pPr lvl="1"/>
            <a:r>
              <a:rPr lang="bg-BG" dirty="0"/>
              <a:t>Примери</a:t>
            </a:r>
          </a:p>
        </p:txBody>
      </p:sp>
    </p:spTree>
    <p:extLst>
      <p:ext uri="{BB962C8B-B14F-4D97-AF65-F5344CB8AC3E}">
        <p14:creationId xmlns:p14="http://schemas.microsoft.com/office/powerpoint/2010/main" val="29138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79786C1-382F-4412-B6A5-2ED37E5F220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81000" y="228600"/>
                <a:ext cx="8686800" cy="6553200"/>
              </a:xfrm>
            </p:spPr>
            <p:txBody>
              <a:bodyPr/>
              <a:lstStyle/>
              <a:p>
                <a:pPr lvl="1"/>
                <a:r>
                  <a:rPr lang="en-US" altLang="en-US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1956</a:t>
                </a:r>
                <a:r>
                  <a:rPr lang="bg-BG" altLang="en-US" dirty="0">
                    <a:solidFill>
                      <a:schemeClr val="tx2"/>
                    </a:solidFill>
                  </a:rPr>
                  <a:t> </a:t>
                </a:r>
                <a:r>
                  <a:rPr lang="bg-BG" altLang="en-US" dirty="0" err="1">
                    <a:solidFill>
                      <a:schemeClr val="tx2"/>
                    </a:solidFill>
                  </a:rPr>
                  <a:t>Мортон</a:t>
                </a:r>
                <a:r>
                  <a:rPr lang="bg-BG" altLang="en-US" dirty="0">
                    <a:solidFill>
                      <a:schemeClr val="tx2"/>
                    </a:solidFill>
                  </a:rPr>
                  <a:t> </a:t>
                </a:r>
                <a:r>
                  <a:rPr lang="bg-BG" altLang="en-US" dirty="0" err="1">
                    <a:solidFill>
                      <a:schemeClr val="tx2"/>
                    </a:solidFill>
                  </a:rPr>
                  <a:t>Хайлиг</a:t>
                </a:r>
                <a:r>
                  <a:rPr lang="bg-BG" altLang="en-US" dirty="0">
                    <a:solidFill>
                      <a:schemeClr val="tx2"/>
                    </a:solidFill>
                  </a:rPr>
                  <a:t> създава</a:t>
                </a:r>
                <a:r>
                  <a:rPr lang="en-US" alt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altLang="en-US" dirty="0" err="1">
                    <a:solidFill>
                      <a:schemeClr val="tx2"/>
                    </a:solidFill>
                  </a:rPr>
                  <a:t>Sensorama</a:t>
                </a:r>
                <a:r>
                  <a:rPr lang="en-US" altLang="en-US" dirty="0">
                    <a:solidFill>
                      <a:schemeClr val="tx2"/>
                    </a:solidFill>
                  </a:rPr>
                  <a:t>, </a:t>
                </a:r>
                <a:r>
                  <a:rPr lang="bg-BG" altLang="en-US" dirty="0">
                    <a:solidFill>
                      <a:schemeClr val="tx2"/>
                    </a:solidFill>
                  </a:rPr>
                  <a:t>мултимедийна система с готови симулации</a:t>
                </a:r>
                <a:r>
                  <a:rPr lang="en-US" altLang="en-US" dirty="0">
                    <a:solidFill>
                      <a:schemeClr val="tx2"/>
                    </a:solidFill>
                  </a:rPr>
                  <a:t> </a:t>
                </a:r>
                <a:r>
                  <a:rPr lang="bg-BG" altLang="en-US" dirty="0">
                    <a:solidFill>
                      <a:schemeClr val="tx2"/>
                    </a:solidFill>
                  </a:rPr>
                  <a:t>чрез видео</a:t>
                </a:r>
                <a:r>
                  <a:rPr lang="en-US" altLang="en-US" dirty="0">
                    <a:solidFill>
                      <a:schemeClr val="tx2"/>
                    </a:solidFill>
                  </a:rPr>
                  <a:t>, </a:t>
                </a:r>
                <a:r>
                  <a:rPr lang="bg-BG" altLang="en-US" dirty="0">
                    <a:solidFill>
                      <a:schemeClr val="tx2"/>
                    </a:solidFill>
                  </a:rPr>
                  <a:t>звук</a:t>
                </a:r>
                <a:r>
                  <a:rPr lang="en-US" altLang="en-US" dirty="0">
                    <a:solidFill>
                      <a:schemeClr val="tx2"/>
                    </a:solidFill>
                  </a:rPr>
                  <a:t>, </a:t>
                </a:r>
                <a:r>
                  <a:rPr lang="bg-BG" altLang="en-US" dirty="0">
                    <a:solidFill>
                      <a:schemeClr val="tx2"/>
                    </a:solidFill>
                  </a:rPr>
                  <a:t>мирис</a:t>
                </a:r>
                <a:r>
                  <a:rPr lang="en-US" altLang="en-US" dirty="0">
                    <a:solidFill>
                      <a:schemeClr val="tx2"/>
                    </a:solidFill>
                  </a:rPr>
                  <a:t>, </a:t>
                </a:r>
                <a:r>
                  <a:rPr lang="bg-BG" altLang="en-US" dirty="0">
                    <a:solidFill>
                      <a:schemeClr val="tx2"/>
                    </a:solidFill>
                  </a:rPr>
                  <a:t>вибрации</a:t>
                </a:r>
                <a:r>
                  <a:rPr lang="en-US" altLang="en-US" dirty="0">
                    <a:solidFill>
                      <a:schemeClr val="tx2"/>
                    </a:solidFill>
                  </a:rPr>
                  <a:t> </a:t>
                </a:r>
                <a:r>
                  <a:rPr lang="bg-BG" altLang="en-US" dirty="0">
                    <a:solidFill>
                      <a:schemeClr val="tx2"/>
                    </a:solidFill>
                  </a:rPr>
                  <a:t>и вятър</a:t>
                </a:r>
              </a:p>
              <a:p>
                <a:pPr lvl="1"/>
                <a:r>
                  <a:rPr lang="en-US" altLang="en-US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1960</a:t>
                </a:r>
                <a:r>
                  <a:rPr lang="en-US" altLang="en-US" b="1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 </a:t>
                </a:r>
                <a:r>
                  <a:rPr lang="bg-BG" altLang="en-US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Патентова персонален стереоскопичен телевизор, подобен на шлемовете и очилата за </a:t>
                </a:r>
                <a:r>
                  <a:rPr lang="en-US" altLang="en-US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VR </a:t>
                </a:r>
                <a:r>
                  <a:rPr lang="bg-BG" altLang="en-US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появили се </a:t>
                </a:r>
                <a:r>
                  <a:rPr lang="bg-BG" altLang="en-US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30</a:t>
                </a:r>
                <a:r>
                  <a:rPr lang="bg-BG" altLang="en-US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 години по-късно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bg-BG" alt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1961</m:t>
                    </m:r>
                  </m:oMath>
                </a14:m>
                <a:r>
                  <a:rPr lang="bg-BG" altLang="en-US" dirty="0"/>
                  <a:t> </a:t>
                </a:r>
                <a:r>
                  <a:rPr lang="en-US" altLang="en-US" dirty="0"/>
                  <a:t>Comeau &amp; Bryan </a:t>
                </a:r>
                <a:r>
                  <a:rPr lang="bg-BG" altLang="en-US" dirty="0"/>
                  <a:t>създават шлем, следващ движенията на главата и прожектира отдалечено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79786C1-382F-4412-B6A5-2ED37E5F2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81000" y="228600"/>
                <a:ext cx="8686800" cy="6553200"/>
              </a:xfrm>
              <a:blipFill>
                <a:blip r:embed="rId2"/>
                <a:stretch>
                  <a:fillRect t="-1209" r="-70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11710D95-5343-4126-A5E5-5F014531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4191000"/>
            <a:ext cx="1279788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F0F51-DF4F-4295-ACA8-CDD59955E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174"/>
          <a:stretch>
            <a:fillRect/>
          </a:stretch>
        </p:blipFill>
        <p:spPr bwMode="auto">
          <a:xfrm>
            <a:off x="2813476" y="4191000"/>
            <a:ext cx="1811866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g11">
            <a:extLst>
              <a:ext uri="{FF2B5EF4-FFF2-40B4-BE49-F238E27FC236}">
                <a16:creationId xmlns:a16="http://schemas.microsoft.com/office/drawing/2014/main" id="{39A2993B-E055-45B5-B86C-EBF2AF058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19570" y="4191000"/>
            <a:ext cx="1557430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501376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786C1-382F-4412-B6A5-2ED37E5F2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228600"/>
            <a:ext cx="8686800" cy="6553200"/>
          </a:xfrm>
        </p:spPr>
        <p:txBody>
          <a:bodyPr>
            <a:normAutofit/>
          </a:bodyPr>
          <a:lstStyle/>
          <a:p>
            <a:pPr lvl="1"/>
            <a:r>
              <a:rPr lang="ru-RU" altLang="en-US" dirty="0">
                <a:solidFill>
                  <a:srgbClr val="0070C0"/>
                </a:solidFill>
                <a:latin typeface="Cambria Math" panose="02040503050406030204" pitchFamily="18" charset="0"/>
                <a:ea typeface="Cambria" panose="02040503050406030204" pitchFamily="18" charset="0"/>
              </a:rPr>
              <a:t>1963</a:t>
            </a:r>
            <a:r>
              <a:rPr lang="ru-RU" altLang="en-US" dirty="0"/>
              <a:t> Айвън Сътърленд създава Sketchpad –  първата програма за интерактивна компютърна графика  със светлинна писалка</a:t>
            </a:r>
          </a:p>
          <a:p>
            <a:pPr lvl="1"/>
            <a:r>
              <a:rPr lang="ru-RU" altLang="en-US" dirty="0">
                <a:solidFill>
                  <a:srgbClr val="0070C0"/>
                </a:solidFill>
                <a:latin typeface="Cambria Math" panose="02040503050406030204" pitchFamily="18" charset="0"/>
                <a:ea typeface="Cambria" panose="02040503050406030204" pitchFamily="18" charset="0"/>
              </a:rPr>
              <a:t>1965-68</a:t>
            </a:r>
            <a:r>
              <a:rPr lang="ru-RU" altLang="en-US" dirty="0"/>
              <a:t> Публикува революционна статия </a:t>
            </a:r>
            <a:r>
              <a:rPr lang="bg-BG" altLang="en-US" dirty="0"/>
              <a:t>„</a:t>
            </a:r>
            <a:r>
              <a:rPr lang="ru-RU" altLang="en-US" dirty="0"/>
              <a:t>Ultimate Display</a:t>
            </a:r>
            <a:r>
              <a:rPr lang="bg-BG" altLang="en-US" dirty="0"/>
              <a:t>“</a:t>
            </a:r>
            <a:r>
              <a:rPr lang="ru-RU" altLang="en-US" dirty="0"/>
              <a:t> и въвежда: прозорец към виртуален свят, шлем-монитор, следене движенията на главата, управление на отдалечена камера, синтетична </a:t>
            </a:r>
            <a:r>
              <a:rPr lang="ru-RU" altLang="en-US" dirty="0">
                <a:latin typeface="Cambria" panose="02040503050406030204" pitchFamily="18" charset="0"/>
                <a:ea typeface="Cambria" panose="02040503050406030204" pitchFamily="18" charset="0"/>
              </a:rPr>
              <a:t>3D</a:t>
            </a:r>
            <a:r>
              <a:rPr lang="ru-RU" altLang="en-US" dirty="0"/>
              <a:t> графика,... </a:t>
            </a:r>
          </a:p>
          <a:p>
            <a:pPr lvl="1"/>
            <a:endParaRPr lang="en-US" alt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B3E6310-93CE-47DB-BA1B-BF9BAC4E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3299" y="4191000"/>
            <a:ext cx="2785517" cy="2011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4C5297-C103-46BC-B859-00D9CEB76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46" b="11015"/>
          <a:stretch/>
        </p:blipFill>
        <p:spPr bwMode="auto">
          <a:xfrm>
            <a:off x="6698590" y="4191000"/>
            <a:ext cx="1703990" cy="2011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Ivan Sutherland at the console of the TX-2 - Sketchpad Project">
            <a:extLst>
              <a:ext uri="{FF2B5EF4-FFF2-40B4-BE49-F238E27FC236}">
                <a16:creationId xmlns:a16="http://schemas.microsoft.com/office/drawing/2014/main" id="{687F70ED-3D42-46FB-858B-FC9355CC2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4191000"/>
            <a:ext cx="2739125" cy="2011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320491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786C1-382F-4412-B6A5-2ED37E5F2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763000" cy="6553200"/>
          </a:xfrm>
        </p:spPr>
        <p:txBody>
          <a:bodyPr/>
          <a:lstStyle/>
          <a:p>
            <a:pPr lvl="1"/>
            <a:r>
              <a:rPr lang="ru-RU" altLang="en-US" dirty="0">
                <a:solidFill>
                  <a:srgbClr val="0070C0"/>
                </a:solidFill>
                <a:latin typeface="Cambria Math" panose="02040503050406030204" pitchFamily="18" charset="0"/>
                <a:ea typeface="Cambria" panose="02040503050406030204" pitchFamily="18" charset="0"/>
              </a:rPr>
              <a:t>1977</a:t>
            </a:r>
            <a:r>
              <a:rPr lang="ru-RU" altLang="en-US" dirty="0"/>
              <a:t> Виртуална симулация на улиците на Аспен, Колорадо, базирана на снимки от всевъзможни начини на движение + </a:t>
            </a:r>
            <a:r>
              <a:rPr lang="ru-RU" altLang="en-US" dirty="0">
                <a:latin typeface="Cambria" panose="02040503050406030204" pitchFamily="18" charset="0"/>
                <a:ea typeface="Cambria" panose="02040503050406030204" pitchFamily="18" charset="0"/>
              </a:rPr>
              <a:t>3D</a:t>
            </a:r>
            <a:r>
              <a:rPr lang="ru-RU" altLang="en-US" dirty="0"/>
              <a:t> модел на града</a:t>
            </a:r>
          </a:p>
          <a:p>
            <a:pPr lvl="1" eaLnBrk="1" hangingPunct="1"/>
            <a:r>
              <a:rPr lang="en-US" altLang="en-US" dirty="0">
                <a:solidFill>
                  <a:srgbClr val="0070C0"/>
                </a:solidFill>
                <a:latin typeface="Cambria Math" panose="02040503050406030204" pitchFamily="18" charset="0"/>
                <a:ea typeface="Cambria" panose="02040503050406030204" pitchFamily="18" charset="0"/>
              </a:rPr>
              <a:t>1985</a:t>
            </a:r>
            <a:r>
              <a:rPr lang="bg-BG" altLang="en-US" dirty="0">
                <a:solidFill>
                  <a:schemeClr val="tx2"/>
                </a:solidFill>
              </a:rPr>
              <a:t> </a:t>
            </a:r>
            <a:r>
              <a:rPr lang="bg-BG" dirty="0" err="1"/>
              <a:t>Джейрън</a:t>
            </a:r>
            <a:r>
              <a:rPr lang="bg-BG" dirty="0"/>
              <a:t> </a:t>
            </a:r>
            <a:r>
              <a:rPr lang="bg-BG" dirty="0" err="1"/>
              <a:t>Ланиър</a:t>
            </a:r>
            <a:r>
              <a:rPr lang="bg-BG" dirty="0"/>
              <a:t> </a:t>
            </a:r>
            <a:r>
              <a:rPr lang="bg-BG" altLang="en-US" dirty="0">
                <a:solidFill>
                  <a:schemeClr val="tx2"/>
                </a:solidFill>
              </a:rPr>
              <a:t>създава интерактивна ръкавица </a:t>
            </a:r>
            <a:r>
              <a:rPr lang="en-US" altLang="en-US" dirty="0" err="1">
                <a:solidFill>
                  <a:schemeClr val="tx2"/>
                </a:solidFill>
              </a:rPr>
              <a:t>DataGlove</a:t>
            </a:r>
            <a:endParaRPr lang="en-US" altLang="en-US" dirty="0">
              <a:solidFill>
                <a:schemeClr val="tx2"/>
              </a:solidFill>
            </a:endParaRPr>
          </a:p>
          <a:p>
            <a:pPr lvl="1" eaLnBrk="1" hangingPunct="1"/>
            <a:r>
              <a:rPr lang="en-US" altLang="en-US" dirty="0">
                <a:solidFill>
                  <a:srgbClr val="0070C0"/>
                </a:solidFill>
                <a:latin typeface="Cambria Math" panose="02040503050406030204" pitchFamily="18" charset="0"/>
                <a:ea typeface="Cambria" panose="02040503050406030204" pitchFamily="18" charset="0"/>
              </a:rPr>
              <a:t>1989</a:t>
            </a:r>
            <a:r>
              <a:rPr lang="bg-BG" altLang="en-US" dirty="0">
                <a:solidFill>
                  <a:schemeClr val="tx2"/>
                </a:solidFill>
              </a:rPr>
              <a:t> Въвежда термина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bg-BG" altLang="en-US" dirty="0">
                <a:solidFill>
                  <a:schemeClr val="tx2"/>
                </a:solidFill>
              </a:rPr>
              <a:t>„виртуална реалност“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bg-BG" altLang="en-US" dirty="0">
                <a:solidFill>
                  <a:schemeClr val="tx2"/>
                </a:solidFill>
              </a:rPr>
              <a:t>и е първият автор на </a:t>
            </a:r>
            <a:r>
              <a:rPr lang="en-US" altLang="en-US" dirty="0">
                <a:solidFill>
                  <a:schemeClr val="tx2"/>
                </a:solidFill>
              </a:rPr>
              <a:t>VR </a:t>
            </a:r>
            <a:r>
              <a:rPr lang="bg-BG" altLang="en-US" dirty="0">
                <a:solidFill>
                  <a:schemeClr val="tx2"/>
                </a:solidFill>
              </a:rPr>
              <a:t>комерсиални продукти</a:t>
            </a:r>
            <a:endParaRPr lang="en-US" altLang="en-US" dirty="0">
              <a:solidFill>
                <a:schemeClr val="tx2"/>
              </a:solidFill>
            </a:endParaRPr>
          </a:p>
          <a:p>
            <a:pPr lvl="1"/>
            <a:endParaRPr lang="ru-RU" altLang="en-US" dirty="0"/>
          </a:p>
          <a:p>
            <a:pPr lvl="1"/>
            <a:endParaRPr lang="en-US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3951536-B82B-4633-9416-997EE48D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750" y="4182035"/>
            <a:ext cx="2697775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pl_dataglove">
            <a:extLst>
              <a:ext uri="{FF2B5EF4-FFF2-40B4-BE49-F238E27FC236}">
                <a16:creationId xmlns:a16="http://schemas.microsoft.com/office/drawing/2014/main" id="{3E8297CA-B144-4B18-B0A2-C43943D5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200" y="4190103"/>
            <a:ext cx="2409861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Jaron_Lanier">
            <a:extLst>
              <a:ext uri="{FF2B5EF4-FFF2-40B4-BE49-F238E27FC236}">
                <a16:creationId xmlns:a16="http://schemas.microsoft.com/office/drawing/2014/main" id="{6AA1A8E8-585C-4332-A6AD-1A2F7271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2102" y="4182035"/>
            <a:ext cx="1445645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049431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786C1-382F-4412-B6A5-2ED37E5F2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936" y="228600"/>
            <a:ext cx="8746864" cy="6553200"/>
          </a:xfrm>
        </p:spPr>
        <p:txBody>
          <a:bodyPr/>
          <a:lstStyle/>
          <a:p>
            <a:pPr lvl="1"/>
            <a:r>
              <a:rPr lang="ru-RU" altLang="en-US" dirty="0">
                <a:solidFill>
                  <a:srgbClr val="0070C0"/>
                </a:solidFill>
                <a:latin typeface="Cambria Math" panose="02040503050406030204" pitchFamily="18" charset="0"/>
                <a:ea typeface="Cambria" panose="02040503050406030204" pitchFamily="18" charset="0"/>
              </a:rPr>
              <a:t>1993</a:t>
            </a:r>
            <a:r>
              <a:rPr lang="ru-RU" altLang="en-US" dirty="0"/>
              <a:t> Създаден е прототипа CAVE от Каролина Круз-Нейра и е демонстриран на SIGGRAPH</a:t>
            </a:r>
          </a:p>
          <a:p>
            <a:pPr lvl="1"/>
            <a:r>
              <a:rPr lang="ru-RU" altLang="en-US" dirty="0">
                <a:solidFill>
                  <a:srgbClr val="0070C0"/>
                </a:solidFill>
                <a:latin typeface="Cambria Math" panose="02040503050406030204" pitchFamily="18" charset="0"/>
                <a:ea typeface="Cambria" panose="02040503050406030204" pitchFamily="18" charset="0"/>
              </a:rPr>
              <a:t>1995</a:t>
            </a:r>
            <a:r>
              <a:rPr lang="ru-RU" altLang="en-US" dirty="0"/>
              <a:t> Създаден е ImmersaDesk – система за </a:t>
            </a:r>
            <a:r>
              <a:rPr lang="en-US" altLang="en-US" dirty="0"/>
              <a:t>VR,</a:t>
            </a:r>
            <a:r>
              <a:rPr lang="ru-RU" altLang="en-US" dirty="0"/>
              <a:t> базирана на прожектиране върху екран</a:t>
            </a:r>
          </a:p>
          <a:p>
            <a:pPr lvl="1"/>
            <a:r>
              <a:rPr lang="ru-RU" altLang="en-US" dirty="0">
                <a:solidFill>
                  <a:srgbClr val="0070C0"/>
                </a:solidFill>
                <a:latin typeface="Cambria Math" panose="02040503050406030204" pitchFamily="18" charset="0"/>
                <a:ea typeface="Cambria" panose="02040503050406030204" pitchFamily="18" charset="0"/>
              </a:rPr>
              <a:t>1998</a:t>
            </a:r>
            <a:r>
              <a:rPr lang="ru-RU" altLang="en-US" dirty="0"/>
              <a:t> Компанията Дисни открива първия фестивал Disney Quest с демонстриране на </a:t>
            </a:r>
            <a:r>
              <a:rPr lang="en-US" altLang="en-US" dirty="0"/>
              <a:t>VR </a:t>
            </a:r>
            <a:r>
              <a:rPr lang="ru-RU" altLang="en-US" dirty="0"/>
              <a:t>с шлемове, очила, прожекционни екрани, звук и сетивни реакции</a:t>
            </a:r>
          </a:p>
          <a:p>
            <a:pPr lvl="1"/>
            <a:endParaRPr lang="ru-RU" altLang="en-US" dirty="0"/>
          </a:p>
          <a:p>
            <a:pPr lvl="1"/>
            <a:endParaRPr lang="en-US" altLang="en-US" dirty="0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A1680383-FF7A-43F3-9308-BFE8931A9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008" y="4191000"/>
            <a:ext cx="2684139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1E70104A-D546-4B23-AC8E-D7CC04402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41408" y="4191000"/>
            <a:ext cx="2401141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76723A71-3D79-45A3-B33D-6BB623209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7810" y="4191000"/>
            <a:ext cx="2645254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88425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508A5-DB07-4A48-B5CA-A4B971D7D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Възможности 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12870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bg-BG"/>
              <a:t>Възможности</a:t>
            </a:r>
            <a:endParaRPr lang="en-US" altLang="bg-BG" dirty="0"/>
          </a:p>
        </p:txBody>
      </p:sp>
      <p:sp>
        <p:nvSpPr>
          <p:cNvPr id="77832" name="Rectangle 8"/>
          <p:cNvSpPr>
            <a:spLocks noGrp="1" noChangeArrowheads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bg-BG" altLang="bg-BG" dirty="0">
                <a:solidFill>
                  <a:srgbClr val="0070C0"/>
                </a:solidFill>
              </a:rPr>
              <a:t>Изкуствена реалност</a:t>
            </a:r>
            <a:r>
              <a:rPr lang="bg-BG" altLang="bg-BG" dirty="0"/>
              <a:t> – среда, в която човешкото поведение се анализира от компютърна програма</a:t>
            </a:r>
          </a:p>
          <a:p>
            <a:pPr lvl="1"/>
            <a:r>
              <a:rPr lang="bg-BG" altLang="bg-BG" dirty="0">
                <a:solidFill>
                  <a:srgbClr val="0070C0"/>
                </a:solidFill>
              </a:rPr>
              <a:t>Отдалечено присъствие </a:t>
            </a:r>
            <a:r>
              <a:rPr lang="bg-BG" altLang="bg-BG" dirty="0"/>
              <a:t>(</a:t>
            </a:r>
            <a:r>
              <a:rPr lang="en-US" altLang="bg-BG" dirty="0"/>
              <a:t>telepresence</a:t>
            </a:r>
            <a:r>
              <a:rPr lang="bg-BG" altLang="bg-BG" dirty="0"/>
              <a:t>) </a:t>
            </a:r>
            <a:r>
              <a:rPr lang="en-US" altLang="bg-BG" dirty="0"/>
              <a:t>– </a:t>
            </a:r>
            <a:r>
              <a:rPr lang="bg-BG" altLang="bg-BG" dirty="0"/>
              <a:t>ефект от поставяне на потребителя в друга реалност</a:t>
            </a:r>
            <a:endParaRPr lang="en-US" altLang="bg-BG" dirty="0"/>
          </a:p>
          <a:p>
            <a:pPr lvl="1"/>
            <a:r>
              <a:rPr lang="bg-BG" altLang="bg-BG" dirty="0">
                <a:solidFill>
                  <a:srgbClr val="0070C0"/>
                </a:solidFill>
              </a:rPr>
              <a:t>Симулацията</a:t>
            </a:r>
            <a:r>
              <a:rPr lang="bg-BG" altLang="bg-BG" dirty="0"/>
              <a:t> </a:t>
            </a:r>
            <a:r>
              <a:rPr lang="en-US" altLang="bg-BG" dirty="0"/>
              <a:t>– </a:t>
            </a:r>
            <a:r>
              <a:rPr lang="bg-BG" altLang="bg-BG" dirty="0"/>
              <a:t>смесица от реални обекти и информация</a:t>
            </a:r>
            <a:r>
              <a:rPr lang="en-US" altLang="bg-BG" dirty="0"/>
              <a:t>,</a:t>
            </a:r>
            <a:r>
              <a:rPr lang="bg-BG" altLang="bg-BG" dirty="0"/>
              <a:t> генерирана от компютър</a:t>
            </a:r>
            <a:endParaRPr lang="en-US" altLang="bg-BG" dirty="0"/>
          </a:p>
          <a:p>
            <a:pPr lvl="1"/>
            <a:endParaRPr lang="en-US" altLang="bg-BG" dirty="0"/>
          </a:p>
          <a:p>
            <a:endParaRPr lang="en-US" altLang="bg-BG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3638"/>
            <a:ext cx="2133600" cy="457200"/>
          </a:xfrm>
        </p:spPr>
        <p:txBody>
          <a:bodyPr/>
          <a:lstStyle/>
          <a:p>
            <a:fld id="{A28E9678-D6ED-4519-B5D6-19D892FAA26A}" type="slidenum">
              <a:rPr lang="en-US" altLang="bg-BG"/>
              <a:pPr/>
              <a:t>25</a:t>
            </a:fld>
            <a:endParaRPr lang="en-US" altLang="bg-BG"/>
          </a:p>
        </p:txBody>
      </p:sp>
      <p:pic>
        <p:nvPicPr>
          <p:cNvPr id="10" name="Picture 6" descr="rover">
            <a:extLst>
              <a:ext uri="{FF2B5EF4-FFF2-40B4-BE49-F238E27FC236}">
                <a16:creationId xmlns:a16="http://schemas.microsoft.com/office/drawing/2014/main" id="{241AD698-4C0C-4B91-BEDE-787CCB89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343400"/>
            <a:ext cx="2626643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imulator">
            <a:extLst>
              <a:ext uri="{FF2B5EF4-FFF2-40B4-BE49-F238E27FC236}">
                <a16:creationId xmlns:a16="http://schemas.microsoft.com/office/drawing/2014/main" id="{2A7097FC-A6AA-4AA3-8586-872F6A7B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4343400"/>
            <a:ext cx="3151970" cy="1828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355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D39E-0A5A-4935-B3DC-0FE1BD98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Приложения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E079D-5D12-4E6C-B0B9-995D697B3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Като съществуваща технология</a:t>
            </a:r>
          </a:p>
          <a:p>
            <a:pPr lvl="1"/>
            <a:r>
              <a:rPr lang="ru-RU" altLang="bg-BG" dirty="0"/>
              <a:t>Изпълнение на действия, които са невъзможни в реалния свят</a:t>
            </a:r>
          </a:p>
          <a:p>
            <a:pPr lvl="1"/>
            <a:r>
              <a:rPr lang="ru-RU" altLang="bg-BG" dirty="0"/>
              <a:t>Изучаване на сложни модели и симулации в максимално конкретна среда</a:t>
            </a:r>
          </a:p>
          <a:p>
            <a:pPr lvl="1"/>
            <a:r>
              <a:rPr lang="ru-RU" altLang="bg-BG" dirty="0"/>
              <a:t>Мотивация, ангажираност, съвместна работа</a:t>
            </a:r>
          </a:p>
          <a:p>
            <a:r>
              <a:rPr lang="bg-BG" dirty="0"/>
              <a:t>Като нова технология</a:t>
            </a:r>
          </a:p>
          <a:p>
            <a:pPr lvl="1"/>
            <a:r>
              <a:rPr lang="bg-BG" dirty="0"/>
              <a:t>Активно се намират нови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65407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F6B61-4310-4716-A608-FF7986827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763000" cy="6553200"/>
          </a:xfrm>
        </p:spPr>
        <p:txBody>
          <a:bodyPr>
            <a:normAutofit/>
          </a:bodyPr>
          <a:lstStyle/>
          <a:p>
            <a:pPr lvl="1"/>
            <a:r>
              <a:rPr lang="bg-BG" altLang="bg-BG" dirty="0">
                <a:solidFill>
                  <a:srgbClr val="0070C0"/>
                </a:solidFill>
              </a:rPr>
              <a:t>Забавления </a:t>
            </a:r>
            <a:r>
              <a:rPr lang="bg-BG" altLang="bg-BG" dirty="0"/>
              <a:t>от всеки калибър – персонални, групови, спортни, артистични, …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>
                <a:solidFill>
                  <a:srgbClr val="0070C0"/>
                </a:solidFill>
              </a:rPr>
              <a:t>Обучение и тренировки </a:t>
            </a:r>
            <a:r>
              <a:rPr lang="bg-BG" dirty="0"/>
              <a:t>– </a:t>
            </a:r>
            <a:r>
              <a:rPr lang="ru-RU" dirty="0"/>
              <a:t>сериозни игри, виртуални лаборатории и експерименти, ...</a:t>
            </a:r>
          </a:p>
        </p:txBody>
      </p:sp>
      <p:pic>
        <p:nvPicPr>
          <p:cNvPr id="63493" name="Picture 5" descr="Xtc3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327672"/>
            <a:ext cx="2684923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Pleas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5368" y="1327672"/>
            <a:ext cx="3210398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E90FB0DB-38C5-4D1C-93B4-6AF96F92B8A9}"/>
              </a:ext>
            </a:extLst>
          </p:cNvPr>
          <p:cNvSpPr/>
          <p:nvPr/>
        </p:nvSpPr>
        <p:spPr>
          <a:xfrm>
            <a:off x="4633919" y="4191000"/>
            <a:ext cx="2652268" cy="2011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5E96A00-3526-4C84-9612-96F556022F85}"/>
              </a:ext>
            </a:extLst>
          </p:cNvPr>
          <p:cNvSpPr/>
          <p:nvPr/>
        </p:nvSpPr>
        <p:spPr>
          <a:xfrm>
            <a:off x="1195369" y="4191000"/>
            <a:ext cx="3275032" cy="201168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15102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E73EF-A652-478E-A939-4808A3133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763000" cy="6553200"/>
          </a:xfrm>
        </p:spPr>
        <p:txBody>
          <a:bodyPr/>
          <a:lstStyle/>
          <a:p>
            <a:pPr lvl="1"/>
            <a:r>
              <a:rPr lang="bg-BG" dirty="0">
                <a:solidFill>
                  <a:srgbClr val="0070C0"/>
                </a:solidFill>
              </a:rPr>
              <a:t>В медицината </a:t>
            </a:r>
            <a:r>
              <a:rPr lang="bg-BG" dirty="0"/>
              <a:t>– </a:t>
            </a:r>
            <a:r>
              <a:rPr lang="bg-BG" spc="-20" dirty="0"/>
              <a:t>теле-медицина и операции, </a:t>
            </a:r>
            <a:r>
              <a:rPr lang="bg-BG" altLang="bg-BG" dirty="0"/>
              <a:t>лекуване на психически и нервни заболявания</a:t>
            </a:r>
          </a:p>
          <a:p>
            <a:pPr lvl="1"/>
            <a:endParaRPr lang="bg-BG" altLang="bg-BG" dirty="0"/>
          </a:p>
          <a:p>
            <a:pPr lvl="1"/>
            <a:endParaRPr lang="bg-BG" altLang="bg-BG" dirty="0"/>
          </a:p>
          <a:p>
            <a:pPr lvl="1"/>
            <a:endParaRPr lang="bg-BG" altLang="bg-BG" dirty="0"/>
          </a:p>
          <a:p>
            <a:pPr lvl="1"/>
            <a:endParaRPr lang="bg-BG" altLang="bg-BG" dirty="0"/>
          </a:p>
          <a:p>
            <a:pPr lvl="1"/>
            <a:r>
              <a:rPr lang="bg-BG" altLang="bg-BG" dirty="0">
                <a:solidFill>
                  <a:srgbClr val="0070C0"/>
                </a:solidFill>
              </a:rPr>
              <a:t>Симулиране</a:t>
            </a:r>
            <a:r>
              <a:rPr lang="bg-BG" altLang="bg-BG" dirty="0"/>
              <a:t> – тренировки с ниска гравитация, използване на опасни материали и машини</a:t>
            </a:r>
            <a:endParaRPr lang="en-US" altLang="bg-BG" dirty="0"/>
          </a:p>
          <a:p>
            <a:pPr lvl="1"/>
            <a:endParaRPr lang="bg-BG" dirty="0"/>
          </a:p>
        </p:txBody>
      </p:sp>
      <p:pic>
        <p:nvPicPr>
          <p:cNvPr id="3" name="Picture 6" descr="VSPIDERsmall">
            <a:extLst>
              <a:ext uri="{FF2B5EF4-FFF2-40B4-BE49-F238E27FC236}">
                <a16:creationId xmlns:a16="http://schemas.microsoft.com/office/drawing/2014/main" id="{5288EFDC-F799-4235-ABE0-0DD239B9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1295400"/>
            <a:ext cx="2621590" cy="1828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F6528B8-2426-4C83-BDCD-0868FAFB2237}"/>
              </a:ext>
            </a:extLst>
          </p:cNvPr>
          <p:cNvSpPr/>
          <p:nvPr/>
        </p:nvSpPr>
        <p:spPr>
          <a:xfrm>
            <a:off x="3937028" y="1295400"/>
            <a:ext cx="1376072" cy="18288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C6E3889-3302-4235-A2E1-6841EC67A1AF}"/>
              </a:ext>
            </a:extLst>
          </p:cNvPr>
          <p:cNvSpPr/>
          <p:nvPr/>
        </p:nvSpPr>
        <p:spPr>
          <a:xfrm>
            <a:off x="5485538" y="1295400"/>
            <a:ext cx="3132903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012F4D5-932F-4531-AA3F-70F851977B2A}"/>
              </a:ext>
            </a:extLst>
          </p:cNvPr>
          <p:cNvSpPr>
            <a:spLocks noChangeAspect="1"/>
          </p:cNvSpPr>
          <p:nvPr/>
        </p:nvSpPr>
        <p:spPr>
          <a:xfrm>
            <a:off x="5177267" y="4244133"/>
            <a:ext cx="1449923" cy="18288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BF06247-90FC-4A6C-ACE0-471507CD88DD}"/>
              </a:ext>
            </a:extLst>
          </p:cNvPr>
          <p:cNvSpPr>
            <a:spLocks noChangeAspect="1"/>
          </p:cNvSpPr>
          <p:nvPr/>
        </p:nvSpPr>
        <p:spPr>
          <a:xfrm>
            <a:off x="1143000" y="4244133"/>
            <a:ext cx="1765343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19C16C63-3C09-4080-B0A5-9F0A55EECAC2}"/>
              </a:ext>
            </a:extLst>
          </p:cNvPr>
          <p:cNvSpPr>
            <a:spLocks noChangeAspect="1"/>
          </p:cNvSpPr>
          <p:nvPr/>
        </p:nvSpPr>
        <p:spPr>
          <a:xfrm>
            <a:off x="6774555" y="4244133"/>
            <a:ext cx="1843886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3" descr="tcab_t">
            <a:extLst>
              <a:ext uri="{FF2B5EF4-FFF2-40B4-BE49-F238E27FC236}">
                <a16:creationId xmlns:a16="http://schemas.microsoft.com/office/drawing/2014/main" id="{BA74619E-0144-43FD-BFCF-13B8780A9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707" y="4244133"/>
            <a:ext cx="1974196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723152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DCA7A2-4D38-466E-A60A-7065BE66C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763000" cy="6553200"/>
          </a:xfrm>
        </p:spPr>
        <p:txBody>
          <a:bodyPr/>
          <a:lstStyle/>
          <a:p>
            <a:pPr lvl="1"/>
            <a:r>
              <a:rPr lang="bg-BG" spc="-20" dirty="0">
                <a:solidFill>
                  <a:srgbClr val="0070C0"/>
                </a:solidFill>
              </a:rPr>
              <a:t>Визуализиране и проектиране </a:t>
            </a:r>
            <a:r>
              <a:rPr lang="bg-BG" spc="-20" dirty="0"/>
              <a:t>на интериорен и </a:t>
            </a:r>
            <a:r>
              <a:rPr lang="bg-BG" spc="-20" dirty="0" err="1"/>
              <a:t>екстериорен</a:t>
            </a:r>
            <a:r>
              <a:rPr lang="bg-BG" spc="-20" dirty="0"/>
              <a:t> дизайн, прототипи, продукти</a:t>
            </a:r>
          </a:p>
          <a:p>
            <a:pPr lvl="1"/>
            <a:endParaRPr lang="bg-BG" spc="-20" dirty="0"/>
          </a:p>
          <a:p>
            <a:pPr lvl="1"/>
            <a:endParaRPr lang="bg-BG" spc="-20" dirty="0"/>
          </a:p>
          <a:p>
            <a:pPr lvl="1"/>
            <a:endParaRPr lang="bg-BG" spc="-20" dirty="0"/>
          </a:p>
          <a:p>
            <a:pPr lvl="1"/>
            <a:endParaRPr lang="bg-BG" spc="-20" dirty="0"/>
          </a:p>
          <a:p>
            <a:pPr lvl="1"/>
            <a:r>
              <a:rPr lang="bg-BG" spc="-20" dirty="0">
                <a:solidFill>
                  <a:srgbClr val="0070C0"/>
                </a:solidFill>
              </a:rPr>
              <a:t>Съвместна работа </a:t>
            </a:r>
            <a:r>
              <a:rPr lang="bg-BG" spc="-20" dirty="0"/>
              <a:t>– споделено пространство за развой, дискусии, игри, обучение</a:t>
            </a:r>
            <a:endParaRPr lang="bg-BG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61F06BA-80E9-46BE-93F3-41ED56E2E8B2}"/>
              </a:ext>
            </a:extLst>
          </p:cNvPr>
          <p:cNvSpPr>
            <a:spLocks noChangeAspect="1"/>
          </p:cNvSpPr>
          <p:nvPr/>
        </p:nvSpPr>
        <p:spPr>
          <a:xfrm>
            <a:off x="1143000" y="1219200"/>
            <a:ext cx="2441232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7F77617-2884-4FC8-9191-9491212C8EA1}"/>
              </a:ext>
            </a:extLst>
          </p:cNvPr>
          <p:cNvSpPr>
            <a:spLocks noChangeAspect="1"/>
          </p:cNvSpPr>
          <p:nvPr/>
        </p:nvSpPr>
        <p:spPr>
          <a:xfrm>
            <a:off x="3733800" y="1219200"/>
            <a:ext cx="2296503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47EE691-7161-4E9A-BFBB-C45A24CB6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9871" y="1219200"/>
            <a:ext cx="2296503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29A213E4-9420-41DE-8845-ABE044211D5E}"/>
              </a:ext>
            </a:extLst>
          </p:cNvPr>
          <p:cNvSpPr>
            <a:spLocks noChangeAspect="1"/>
          </p:cNvSpPr>
          <p:nvPr/>
        </p:nvSpPr>
        <p:spPr>
          <a:xfrm>
            <a:off x="1143000" y="4343400"/>
            <a:ext cx="2408639" cy="18288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4" descr="CurtainsOpen">
            <a:extLst>
              <a:ext uri="{FF2B5EF4-FFF2-40B4-BE49-F238E27FC236}">
                <a16:creationId xmlns:a16="http://schemas.microsoft.com/office/drawing/2014/main" id="{A1035334-7474-49FB-9CCC-7FA9866DD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8560" y="4343400"/>
            <a:ext cx="2152493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solidFill>
              <a:schemeClr val="tx1"/>
            </a:solidFill>
          </a:ln>
          <a:extLst/>
        </p:spPr>
      </p:pic>
      <p:pic>
        <p:nvPicPr>
          <p:cNvPr id="8" name="Picture 7" descr="FLYBY">
            <a:extLst>
              <a:ext uri="{FF2B5EF4-FFF2-40B4-BE49-F238E27FC236}">
                <a16:creationId xmlns:a16="http://schemas.microsoft.com/office/drawing/2014/main" id="{3DCBBEC6-E2B2-482F-99F5-E1306AA2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7974" y="4343400"/>
            <a:ext cx="2438400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solidFill>
              <a:schemeClr val="tx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3056845643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00BD-48FE-4FA8-9FB1-6BA6FEC25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Сетива и реалности</a:t>
            </a:r>
          </a:p>
        </p:txBody>
      </p:sp>
    </p:spTree>
    <p:extLst>
      <p:ext uri="{BB962C8B-B14F-4D97-AF65-F5344CB8AC3E}">
        <p14:creationId xmlns:p14="http://schemas.microsoft.com/office/powerpoint/2010/main" val="1544293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9C4F-1CFC-417B-A3C8-CC267E7FE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409166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053-D895-4FAB-B9D7-2B7CFA33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Ръкавица (</a:t>
            </a:r>
            <a:r>
              <a:rPr lang="en-US" dirty="0" err="1"/>
              <a:t>DataGlove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A5B69-F8C9-433A-AFB3-FB6179892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>
            <a:normAutofit/>
          </a:bodyPr>
          <a:lstStyle/>
          <a:p>
            <a:pPr lvl="1"/>
            <a:r>
              <a:rPr lang="bg-BG" dirty="0"/>
              <a:t>Устройство, което се носи като ръкавица</a:t>
            </a:r>
            <a:endParaRPr lang="en-US" dirty="0"/>
          </a:p>
          <a:p>
            <a:pPr lvl="1"/>
            <a:r>
              <a:rPr lang="bg-BG" dirty="0"/>
              <a:t>Софтуер за анализиране на сложни жестове</a:t>
            </a:r>
          </a:p>
          <a:p>
            <a:pPr lvl="1"/>
            <a:r>
              <a:rPr lang="bg-BG" dirty="0"/>
              <a:t>Сензори за положението на дланта и пръстите</a:t>
            </a:r>
          </a:p>
          <a:p>
            <a:pPr lvl="1"/>
            <a:r>
              <a:rPr lang="bg-BG" dirty="0"/>
              <a:t>Сензори за натиск върху виртуален обект</a:t>
            </a:r>
          </a:p>
          <a:p>
            <a:pPr lvl="1"/>
            <a:r>
              <a:rPr lang="bg-BG" dirty="0"/>
              <a:t>Симулатори за получен натиск от докосване на виртуален обект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D00A23F-4C4D-49F4-AE14-26C07FFF2D90}"/>
              </a:ext>
            </a:extLst>
          </p:cNvPr>
          <p:cNvSpPr>
            <a:spLocks noChangeAspect="1"/>
          </p:cNvSpPr>
          <p:nvPr/>
        </p:nvSpPr>
        <p:spPr>
          <a:xfrm>
            <a:off x="6311266" y="4343400"/>
            <a:ext cx="2267712" cy="18288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F0BFCAC1-AF24-49A0-8169-B9C0CF24B383}"/>
              </a:ext>
            </a:extLst>
          </p:cNvPr>
          <p:cNvSpPr>
            <a:spLocks noChangeAspect="1"/>
          </p:cNvSpPr>
          <p:nvPr/>
        </p:nvSpPr>
        <p:spPr>
          <a:xfrm>
            <a:off x="1143000" y="4343400"/>
            <a:ext cx="2554369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A0907A7-EE3B-487C-89C0-AB115631746E}"/>
              </a:ext>
            </a:extLst>
          </p:cNvPr>
          <p:cNvSpPr>
            <a:spLocks noChangeAspect="1"/>
          </p:cNvSpPr>
          <p:nvPr/>
        </p:nvSpPr>
        <p:spPr>
          <a:xfrm>
            <a:off x="3810000" y="4343400"/>
            <a:ext cx="2388635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137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053-D895-4FAB-B9D7-2B7CFA33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Пещера (</a:t>
            </a:r>
            <a:r>
              <a:rPr lang="en-US" dirty="0"/>
              <a:t>CAVE)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A5B69-F8C9-433A-AFB3-FB6179892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rgbClr val="0070C0"/>
                </a:solidFill>
              </a:rPr>
              <a:t>C</a:t>
            </a:r>
            <a:r>
              <a:rPr lang="ru-RU" dirty="0"/>
              <a:t>ave </a:t>
            </a:r>
            <a:r>
              <a:rPr lang="ru-RU" dirty="0">
                <a:solidFill>
                  <a:srgbClr val="0070C0"/>
                </a:solidFill>
              </a:rPr>
              <a:t>A</a:t>
            </a:r>
            <a:r>
              <a:rPr lang="ru-RU" dirty="0"/>
              <a:t>utomatic </a:t>
            </a:r>
            <a:r>
              <a:rPr lang="ru-RU" dirty="0">
                <a:solidFill>
                  <a:srgbClr val="0070C0"/>
                </a:solidFill>
              </a:rPr>
              <a:t>V</a:t>
            </a:r>
            <a:r>
              <a:rPr lang="ru-RU" dirty="0"/>
              <a:t>irtual </a:t>
            </a:r>
            <a:r>
              <a:rPr lang="ru-RU" dirty="0">
                <a:solidFill>
                  <a:srgbClr val="0070C0"/>
                </a:solidFill>
              </a:rPr>
              <a:t>E</a:t>
            </a:r>
            <a:r>
              <a:rPr lang="ru-RU" dirty="0"/>
              <a:t>nvironment – помещение с илюзия за пълна околна среда</a:t>
            </a:r>
          </a:p>
          <a:p>
            <a:pPr lvl="1"/>
            <a:r>
              <a:rPr lang="bg-BG" dirty="0"/>
              <a:t>Изображения на части от средата се показват </a:t>
            </a:r>
            <a:r>
              <a:rPr lang="ru-RU" dirty="0"/>
              <a:t>на три или повече от стените</a:t>
            </a:r>
          </a:p>
          <a:p>
            <a:pPr lvl="1"/>
            <a:r>
              <a:rPr lang="ru-RU" dirty="0"/>
              <a:t>Пълна свобода на движение</a:t>
            </a:r>
            <a:endParaRPr lang="bg-BG" dirty="0"/>
          </a:p>
          <a:p>
            <a:pPr lvl="1"/>
            <a:r>
              <a:rPr lang="bg-BG" dirty="0"/>
              <a:t>Комбинира се добре със стерео-изображения</a:t>
            </a:r>
            <a:endParaRPr lang="ru-RU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A648602-A51D-488B-ACF3-5360CBE689AB}"/>
              </a:ext>
            </a:extLst>
          </p:cNvPr>
          <p:cNvSpPr>
            <a:spLocks noChangeAspect="1"/>
          </p:cNvSpPr>
          <p:nvPr/>
        </p:nvSpPr>
        <p:spPr>
          <a:xfrm>
            <a:off x="1143000" y="4346796"/>
            <a:ext cx="2435076" cy="18288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0EDF0B8-DB13-48E2-9027-12C1D0F34A89}"/>
              </a:ext>
            </a:extLst>
          </p:cNvPr>
          <p:cNvSpPr>
            <a:spLocks noChangeAspect="1"/>
          </p:cNvSpPr>
          <p:nvPr/>
        </p:nvSpPr>
        <p:spPr>
          <a:xfrm>
            <a:off x="5724976" y="4362036"/>
            <a:ext cx="2243328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825A59FA-361A-4BC8-AC47-979BB8B36A45}"/>
              </a:ext>
            </a:extLst>
          </p:cNvPr>
          <p:cNvSpPr>
            <a:spLocks noChangeAspect="1"/>
          </p:cNvSpPr>
          <p:nvPr/>
        </p:nvSpPr>
        <p:spPr>
          <a:xfrm>
            <a:off x="3737126" y="4346796"/>
            <a:ext cx="18288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6814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ABE79-BB09-4C71-B3EF-99DBF61A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Шлем (</a:t>
            </a:r>
            <a:r>
              <a:rPr lang="en-US"/>
              <a:t>VR</a:t>
            </a:r>
            <a:r>
              <a:rPr lang="bg-BG"/>
              <a:t> очила)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186FF-4584-4D38-A9DE-89ABD1BBC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ru-RU" dirty="0"/>
              <a:t>Стерео екран от два малки екрана (по един за всяко око), слушалки, а понякога и микрофон</a:t>
            </a:r>
          </a:p>
          <a:p>
            <a:pPr lvl="1"/>
            <a:r>
              <a:rPr lang="ru-RU" dirty="0"/>
              <a:t>Позициониране в реално време с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ru-RU" dirty="0"/>
              <a:t> степени на свобода за движение и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ru-RU" dirty="0"/>
              <a:t> за въртене</a:t>
            </a:r>
          </a:p>
          <a:p>
            <a:pPr lvl="1"/>
            <a:r>
              <a:rPr lang="ru-RU" dirty="0"/>
              <a:t>Контролери за ръцете</a:t>
            </a:r>
          </a:p>
          <a:p>
            <a:pPr lvl="1"/>
            <a:r>
              <a:rPr lang="ru-RU" dirty="0"/>
              <a:t>Усещане за дълбочинност и потапяне</a:t>
            </a:r>
            <a:endParaRPr lang="bg-BG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54D1B86-BA2C-4F56-908E-9D87772A7CB8}"/>
              </a:ext>
            </a:extLst>
          </p:cNvPr>
          <p:cNvSpPr>
            <a:spLocks noChangeAspect="1"/>
          </p:cNvSpPr>
          <p:nvPr/>
        </p:nvSpPr>
        <p:spPr>
          <a:xfrm>
            <a:off x="5596518" y="4343400"/>
            <a:ext cx="1787980" cy="2011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87C69E38-FFBB-4FE7-B24B-94217B7720F9}"/>
              </a:ext>
            </a:extLst>
          </p:cNvPr>
          <p:cNvSpPr>
            <a:spLocks noChangeAspect="1"/>
          </p:cNvSpPr>
          <p:nvPr/>
        </p:nvSpPr>
        <p:spPr>
          <a:xfrm>
            <a:off x="1028585" y="4343400"/>
            <a:ext cx="1856935" cy="2011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378AF50D-B32B-44DF-A496-587420F63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300" y="4343400"/>
            <a:ext cx="2411438" cy="2011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8303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1B5082-83DC-4024-9D48-C086AE4A8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763000" cy="6553200"/>
          </a:xfrm>
        </p:spPr>
        <p:txBody>
          <a:bodyPr/>
          <a:lstStyle/>
          <a:p>
            <a:pPr lvl="1"/>
            <a:r>
              <a:rPr lang="bg-BG" dirty="0"/>
              <a:t>Примери за </a:t>
            </a:r>
            <a:r>
              <a:rPr lang="en-US" dirty="0"/>
              <a:t>VR</a:t>
            </a:r>
            <a:r>
              <a:rPr lang="bg-BG" dirty="0"/>
              <a:t> очила</a:t>
            </a:r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09" y="1800196"/>
            <a:ext cx="2646136" cy="1587681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0247" y="1626209"/>
            <a:ext cx="3016586" cy="1532985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649" y="1536194"/>
            <a:ext cx="3440853" cy="1935480"/>
          </a:xfrm>
          <a:prstGeom prst="rect">
            <a:avLst/>
          </a:prstGeom>
        </p:spPr>
      </p:pic>
      <p:sp>
        <p:nvSpPr>
          <p:cNvPr id="293" name="Rounded Rectangular Callout 292"/>
          <p:cNvSpPr/>
          <p:nvPr/>
        </p:nvSpPr>
        <p:spPr>
          <a:xfrm>
            <a:off x="961326" y="1259511"/>
            <a:ext cx="1727639" cy="733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Oculus Rift</a:t>
            </a:r>
          </a:p>
        </p:txBody>
      </p:sp>
      <p:sp>
        <p:nvSpPr>
          <p:cNvPr id="294" name="Rounded Rectangular Callout 293"/>
          <p:cNvSpPr/>
          <p:nvPr/>
        </p:nvSpPr>
        <p:spPr>
          <a:xfrm>
            <a:off x="3483714" y="1066800"/>
            <a:ext cx="1727639" cy="733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Oculus Go</a:t>
            </a:r>
          </a:p>
        </p:txBody>
      </p:sp>
      <p:sp>
        <p:nvSpPr>
          <p:cNvPr id="295" name="Rounded Rectangular Callout 294"/>
          <p:cNvSpPr/>
          <p:nvPr/>
        </p:nvSpPr>
        <p:spPr>
          <a:xfrm>
            <a:off x="1989716" y="5506901"/>
            <a:ext cx="1727639" cy="733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HTC Vive</a:t>
            </a:r>
          </a:p>
        </p:txBody>
      </p:sp>
      <p:sp>
        <p:nvSpPr>
          <p:cNvPr id="296" name="Rounded Rectangular Callout 295"/>
          <p:cNvSpPr/>
          <p:nvPr/>
        </p:nvSpPr>
        <p:spPr>
          <a:xfrm>
            <a:off x="5260718" y="5506901"/>
            <a:ext cx="2370485" cy="733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PlayStation</a:t>
            </a:r>
            <a:r>
              <a:rPr lang="bg-BG" sz="2000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VR</a:t>
            </a:r>
          </a:p>
        </p:txBody>
      </p:sp>
      <p:sp>
        <p:nvSpPr>
          <p:cNvPr id="297" name="Rounded Rectangular Callout 296"/>
          <p:cNvSpPr/>
          <p:nvPr/>
        </p:nvSpPr>
        <p:spPr>
          <a:xfrm>
            <a:off x="6422348" y="1169496"/>
            <a:ext cx="2393432" cy="733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Google Cardboard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E3975-7439-4D1C-A90E-058E272E2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200" y="3818194"/>
            <a:ext cx="4004366" cy="1896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4352E3-E358-4553-A938-3BD4208A82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622" y="3590165"/>
            <a:ext cx="2452733" cy="18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44115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Трекери на движение</a:t>
            </a:r>
            <a:endParaRPr lang="bg-BG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431306-0D1C-40A9-B5DC-9921198BF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ru-RU" dirty="0"/>
              <a:t>Следят позицията и ориентацията на главата и/или на ръцете и тялото</a:t>
            </a:r>
          </a:p>
          <a:p>
            <a:pPr lvl="1"/>
            <a:r>
              <a:rPr lang="bg-BG" dirty="0"/>
              <a:t>Жироскопи, камери и </a:t>
            </a:r>
            <a:r>
              <a:rPr lang="ru-RU" dirty="0"/>
              <a:t>сензори за ускорение, магнитно поле, налягане и т.н.</a:t>
            </a:r>
          </a:p>
          <a:p>
            <a:pPr lvl="1"/>
            <a:r>
              <a:rPr lang="ru-RU" dirty="0"/>
              <a:t>Лесно отличими маркери, от</a:t>
            </a:r>
            <a:br>
              <a:rPr lang="ru-RU" dirty="0"/>
            </a:br>
            <a:r>
              <a:rPr lang="ru-RU" dirty="0"/>
              <a:t>които се възстановява движение</a:t>
            </a:r>
            <a:endParaRPr lang="bg-BG" dirty="0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42578" y="4307840"/>
            <a:ext cx="2911074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EA44272B-5398-4AFD-8933-977E43C45671}"/>
              </a:ext>
            </a:extLst>
          </p:cNvPr>
          <p:cNvSpPr>
            <a:spLocks noChangeAspect="1"/>
          </p:cNvSpPr>
          <p:nvPr/>
        </p:nvSpPr>
        <p:spPr>
          <a:xfrm>
            <a:off x="6477001" y="2614286"/>
            <a:ext cx="2103490" cy="35223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0566882-0648-41CF-8301-71171D3CB2E8}"/>
              </a:ext>
            </a:extLst>
          </p:cNvPr>
          <p:cNvSpPr>
            <a:spLocks noChangeAspect="1"/>
          </p:cNvSpPr>
          <p:nvPr/>
        </p:nvSpPr>
        <p:spPr>
          <a:xfrm>
            <a:off x="4038601" y="4307840"/>
            <a:ext cx="2286000" cy="18288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716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4498-870C-43EF-91D0-3A42C7F6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Специализирани очила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069E-7881-4BFE-8336-13EEE250A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0.5</a:t>
            </a:r>
            <a:r>
              <a:rPr lang="ru-RU" dirty="0"/>
              <a:t> инчов монитор, камера за снимки и видео</a:t>
            </a:r>
          </a:p>
          <a:p>
            <a:pPr lvl="1"/>
            <a:r>
              <a:rPr lang="ru-RU" dirty="0"/>
              <a:t>Говорител, микрофон, </a:t>
            </a:r>
            <a:r>
              <a:rPr lang="en-GB" dirty="0"/>
              <a:t>Wi-Fi</a:t>
            </a:r>
            <a:r>
              <a:rPr lang="bg-BG" dirty="0"/>
              <a:t>, </a:t>
            </a:r>
            <a:r>
              <a:rPr lang="en-GB" dirty="0"/>
              <a:t>Bluetooth</a:t>
            </a:r>
            <a:endParaRPr lang="bg-BG" dirty="0"/>
          </a:p>
          <a:p>
            <a:pPr lvl="1"/>
            <a:r>
              <a:rPr lang="ru-RU" dirty="0"/>
              <a:t>Гласови команди и управление без ръце</a:t>
            </a:r>
          </a:p>
          <a:p>
            <a:pPr lvl="1"/>
            <a:r>
              <a:rPr lang="ru-RU" dirty="0"/>
              <a:t>Видео-чат,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360</a:t>
            </a:r>
            <a:r>
              <a:rPr lang="ru-RU" dirty="0"/>
              <a:t> градуса панорама</a:t>
            </a:r>
          </a:p>
          <a:p>
            <a:pPr lvl="1"/>
            <a:r>
              <a:rPr lang="ru-RU" dirty="0"/>
              <a:t>Мобилни карти и други приложения</a:t>
            </a:r>
          </a:p>
          <a:p>
            <a:pPr lvl="1"/>
            <a:r>
              <a:rPr lang="ru-RU" dirty="0"/>
              <a:t>Основен проблем с </a:t>
            </a:r>
            <a:r>
              <a:rPr lang="bg-BG" dirty="0"/>
              <a:t>поверителността</a:t>
            </a:r>
            <a:endParaRPr lang="ru-RU" dirty="0"/>
          </a:p>
          <a:p>
            <a:pPr lvl="1"/>
            <a:endParaRPr lang="en-GB" dirty="0"/>
          </a:p>
          <a:p>
            <a:pPr lvl="1"/>
            <a:endParaRPr lang="ru-RU" dirty="0"/>
          </a:p>
          <a:p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E695-BF4B-4C17-A065-84CC210E81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006" t="14446" r="10957" b="17777"/>
          <a:stretch/>
        </p:blipFill>
        <p:spPr>
          <a:xfrm>
            <a:off x="1219200" y="4343400"/>
            <a:ext cx="3117954" cy="182880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B2ED5F7-7EA1-4F45-AB83-E3F2942459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7080" y="4328160"/>
            <a:ext cx="340156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99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A74A-2AB6-44DD-BAA6-3B63F4002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Примери</a:t>
            </a:r>
          </a:p>
        </p:txBody>
      </p:sp>
    </p:spTree>
    <p:extLst>
      <p:ext uri="{BB962C8B-B14F-4D97-AF65-F5344CB8AC3E}">
        <p14:creationId xmlns:p14="http://schemas.microsoft.com/office/powerpoint/2010/main" val="3116122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8174-B477-454D-B910-D5D5FE96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Виртуална сграда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1F2E3-E7A4-4D7C-821C-A6628EACAE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bg-BG" dirty="0"/>
              <a:t>Модел на виртуална сграда – лабиринт</a:t>
            </a:r>
            <a:endParaRPr lang="en-US" dirty="0"/>
          </a:p>
          <a:p>
            <a:pPr lvl="1"/>
            <a:r>
              <a:rPr lang="bg-BG" dirty="0"/>
              <a:t>Помещенията и стълбищата се генерират в реално време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2748B72-D88F-4607-88F6-81AEE97525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267" y="2895600"/>
            <a:ext cx="4199466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7252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EC0C-3601-4433-B1FD-856AD7F8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Виртуални модели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73ED6-1031-4E7F-B35F-A8DC673CC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bg-BG" dirty="0"/>
              <a:t>Въведени са в Основи на компютърната графика</a:t>
            </a:r>
          </a:p>
          <a:p>
            <a:pPr lvl="1"/>
            <a:r>
              <a:rPr lang="bg-BG" dirty="0"/>
              <a:t>Използват се за (само)обучение и (само)тестване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232DF-F5E3-4907-BEFA-01D19AB2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971" y="2362200"/>
            <a:ext cx="748605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9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75A-CD74-43E1-A0B5-5C305034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Симулирани сетива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A856C-3E2D-41DE-941B-821D38C3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Основните пет сетива</a:t>
            </a:r>
          </a:p>
          <a:p>
            <a:pPr lvl="1"/>
            <a:r>
              <a:rPr lang="bg-BG" dirty="0"/>
              <a:t>Зрение и слух</a:t>
            </a:r>
          </a:p>
          <a:p>
            <a:pPr lvl="1"/>
            <a:r>
              <a:rPr lang="bg-BG" dirty="0"/>
              <a:t>Обоняние и вкус</a:t>
            </a:r>
          </a:p>
          <a:p>
            <a:pPr lvl="1"/>
            <a:r>
              <a:rPr lang="bg-BG" dirty="0"/>
              <a:t>Осезание (докосване) </a:t>
            </a:r>
          </a:p>
          <a:p>
            <a:r>
              <a:rPr lang="bg-BG" dirty="0"/>
              <a:t>Други сетива</a:t>
            </a:r>
          </a:p>
          <a:p>
            <a:pPr lvl="1"/>
            <a:r>
              <a:rPr lang="bg-BG" dirty="0"/>
              <a:t>Равновесие, болка, температура, …</a:t>
            </a:r>
          </a:p>
          <a:p>
            <a:pPr lvl="1"/>
            <a:r>
              <a:rPr lang="bg-BG" dirty="0"/>
              <a:t>Интуиция и черва (</a:t>
            </a:r>
            <a:r>
              <a:rPr lang="bg-BG" dirty="0" err="1"/>
              <a:t>ентерична</a:t>
            </a:r>
            <a:r>
              <a:rPr lang="bg-BG" dirty="0"/>
              <a:t> нервна система)</a:t>
            </a:r>
          </a:p>
          <a:p>
            <a:pPr lvl="1"/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11067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4D82-6C23-424D-A67C-BAC444E0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Анаглифна</a:t>
            </a:r>
            <a:r>
              <a:rPr lang="bg-BG" dirty="0"/>
              <a:t> графика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11EFA-A734-400B-80BF-8D0423A7F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bg-BG" dirty="0"/>
              <a:t>Два отделни образа за лявото и дясното око</a:t>
            </a:r>
          </a:p>
          <a:p>
            <a:pPr lvl="1"/>
            <a:r>
              <a:rPr lang="bg-BG" dirty="0"/>
              <a:t>Образите са с различен цвят</a:t>
            </a:r>
          </a:p>
          <a:p>
            <a:pPr lvl="1"/>
            <a:r>
              <a:rPr lang="bg-BG" dirty="0" err="1"/>
              <a:t>Анаглифни</a:t>
            </a:r>
            <a:r>
              <a:rPr lang="bg-BG" dirty="0"/>
              <a:t> очила с цветни стъкла</a:t>
            </a:r>
          </a:p>
          <a:p>
            <a:pPr lvl="1"/>
            <a:r>
              <a:rPr lang="bg-BG" dirty="0"/>
              <a:t>Ниска цена (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5-10</a:t>
            </a:r>
            <a:r>
              <a:rPr lang="bg-BG" dirty="0"/>
              <a:t> </a:t>
            </a:r>
            <a:r>
              <a:rPr lang="bg-BG" dirty="0" err="1"/>
              <a:t>лв</a:t>
            </a:r>
            <a:r>
              <a:rPr lang="bg-BG" dirty="0"/>
              <a:t>) и тъжно представяне на цвят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6C0451-97A5-412D-A9E6-B36F368C6D96}"/>
              </a:ext>
            </a:extLst>
          </p:cNvPr>
          <p:cNvGrpSpPr/>
          <p:nvPr/>
        </p:nvGrpSpPr>
        <p:grpSpPr>
          <a:xfrm>
            <a:off x="2654808" y="3352800"/>
            <a:ext cx="3834384" cy="1917192"/>
            <a:chOff x="762000" y="4108704"/>
            <a:chExt cx="3048000" cy="152400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891A1F-F977-462D-90BD-515E53D871C6}"/>
                </a:ext>
              </a:extLst>
            </p:cNvPr>
            <p:cNvSpPr/>
            <p:nvPr/>
          </p:nvSpPr>
          <p:spPr>
            <a:xfrm>
              <a:off x="2450442" y="4395291"/>
              <a:ext cx="1231034" cy="963385"/>
            </a:xfrm>
            <a:custGeom>
              <a:avLst/>
              <a:gdLst>
                <a:gd name="connsiteX0" fmla="*/ 0 w 1170432"/>
                <a:gd name="connsiteY0" fmla="*/ 109728 h 1005840"/>
                <a:gd name="connsiteX1" fmla="*/ 1161288 w 1170432"/>
                <a:gd name="connsiteY1" fmla="*/ 0 h 1005840"/>
                <a:gd name="connsiteX2" fmla="*/ 1170432 w 1170432"/>
                <a:gd name="connsiteY2" fmla="*/ 557784 h 1005840"/>
                <a:gd name="connsiteX3" fmla="*/ 694944 w 1170432"/>
                <a:gd name="connsiteY3" fmla="*/ 1005840 h 1005840"/>
                <a:gd name="connsiteX4" fmla="*/ 82296 w 1170432"/>
                <a:gd name="connsiteY4" fmla="*/ 777240 h 1005840"/>
                <a:gd name="connsiteX5" fmla="*/ 0 w 1170432"/>
                <a:gd name="connsiteY5" fmla="*/ 109728 h 1005840"/>
                <a:gd name="connsiteX0" fmla="*/ 0 w 1293368"/>
                <a:gd name="connsiteY0" fmla="*/ 0 h 896112"/>
                <a:gd name="connsiteX1" fmla="*/ 1293368 w 1293368"/>
                <a:gd name="connsiteY1" fmla="*/ 35052 h 896112"/>
                <a:gd name="connsiteX2" fmla="*/ 1170432 w 1293368"/>
                <a:gd name="connsiteY2" fmla="*/ 448056 h 896112"/>
                <a:gd name="connsiteX3" fmla="*/ 694944 w 1293368"/>
                <a:gd name="connsiteY3" fmla="*/ 896112 h 896112"/>
                <a:gd name="connsiteX4" fmla="*/ 82296 w 1293368"/>
                <a:gd name="connsiteY4" fmla="*/ 667512 h 896112"/>
                <a:gd name="connsiteX5" fmla="*/ 0 w 1293368"/>
                <a:gd name="connsiteY5" fmla="*/ 0 h 896112"/>
                <a:gd name="connsiteX0" fmla="*/ 0 w 1229868"/>
                <a:gd name="connsiteY0" fmla="*/ 53848 h 861060"/>
                <a:gd name="connsiteX1" fmla="*/ 1229868 w 1229868"/>
                <a:gd name="connsiteY1" fmla="*/ 0 h 861060"/>
                <a:gd name="connsiteX2" fmla="*/ 1106932 w 1229868"/>
                <a:gd name="connsiteY2" fmla="*/ 413004 h 861060"/>
                <a:gd name="connsiteX3" fmla="*/ 631444 w 1229868"/>
                <a:gd name="connsiteY3" fmla="*/ 861060 h 861060"/>
                <a:gd name="connsiteX4" fmla="*/ 18796 w 1229868"/>
                <a:gd name="connsiteY4" fmla="*/ 632460 h 861060"/>
                <a:gd name="connsiteX5" fmla="*/ 0 w 1229868"/>
                <a:gd name="connsiteY5" fmla="*/ 53848 h 861060"/>
                <a:gd name="connsiteX0" fmla="*/ 0 w 1229868"/>
                <a:gd name="connsiteY0" fmla="*/ 111733 h 918945"/>
                <a:gd name="connsiteX1" fmla="*/ 1229868 w 1229868"/>
                <a:gd name="connsiteY1" fmla="*/ 57885 h 918945"/>
                <a:gd name="connsiteX2" fmla="*/ 1106932 w 1229868"/>
                <a:gd name="connsiteY2" fmla="*/ 470889 h 918945"/>
                <a:gd name="connsiteX3" fmla="*/ 631444 w 1229868"/>
                <a:gd name="connsiteY3" fmla="*/ 918945 h 918945"/>
                <a:gd name="connsiteX4" fmla="*/ 18796 w 1229868"/>
                <a:gd name="connsiteY4" fmla="*/ 690345 h 918945"/>
                <a:gd name="connsiteX5" fmla="*/ 0 w 1229868"/>
                <a:gd name="connsiteY5" fmla="*/ 111733 h 918945"/>
                <a:gd name="connsiteX0" fmla="*/ 0 w 1229868"/>
                <a:gd name="connsiteY0" fmla="*/ 171120 h 978332"/>
                <a:gd name="connsiteX1" fmla="*/ 1229868 w 1229868"/>
                <a:gd name="connsiteY1" fmla="*/ 117272 h 978332"/>
                <a:gd name="connsiteX2" fmla="*/ 1106932 w 1229868"/>
                <a:gd name="connsiteY2" fmla="*/ 530276 h 978332"/>
                <a:gd name="connsiteX3" fmla="*/ 631444 w 1229868"/>
                <a:gd name="connsiteY3" fmla="*/ 978332 h 978332"/>
                <a:gd name="connsiteX4" fmla="*/ 18796 w 1229868"/>
                <a:gd name="connsiteY4" fmla="*/ 749732 h 978332"/>
                <a:gd name="connsiteX5" fmla="*/ 0 w 1229868"/>
                <a:gd name="connsiteY5" fmla="*/ 171120 h 978332"/>
                <a:gd name="connsiteX0" fmla="*/ 0 w 1229868"/>
                <a:gd name="connsiteY0" fmla="*/ 171120 h 963092"/>
                <a:gd name="connsiteX1" fmla="*/ 1229868 w 1229868"/>
                <a:gd name="connsiteY1" fmla="*/ 117272 h 963092"/>
                <a:gd name="connsiteX2" fmla="*/ 1106932 w 1229868"/>
                <a:gd name="connsiteY2" fmla="*/ 530276 h 963092"/>
                <a:gd name="connsiteX3" fmla="*/ 715264 w 1229868"/>
                <a:gd name="connsiteY3" fmla="*/ 963092 h 963092"/>
                <a:gd name="connsiteX4" fmla="*/ 18796 w 1229868"/>
                <a:gd name="connsiteY4" fmla="*/ 749732 h 963092"/>
                <a:gd name="connsiteX5" fmla="*/ 0 w 1229868"/>
                <a:gd name="connsiteY5" fmla="*/ 171120 h 963092"/>
                <a:gd name="connsiteX0" fmla="*/ 0 w 1229868"/>
                <a:gd name="connsiteY0" fmla="*/ 171120 h 963092"/>
                <a:gd name="connsiteX1" fmla="*/ 1229868 w 1229868"/>
                <a:gd name="connsiteY1" fmla="*/ 117272 h 963092"/>
                <a:gd name="connsiteX2" fmla="*/ 1106932 w 1229868"/>
                <a:gd name="connsiteY2" fmla="*/ 530276 h 963092"/>
                <a:gd name="connsiteX3" fmla="*/ 715264 w 1229868"/>
                <a:gd name="connsiteY3" fmla="*/ 963092 h 963092"/>
                <a:gd name="connsiteX4" fmla="*/ 18796 w 1229868"/>
                <a:gd name="connsiteY4" fmla="*/ 749732 h 963092"/>
                <a:gd name="connsiteX5" fmla="*/ 0 w 1229868"/>
                <a:gd name="connsiteY5" fmla="*/ 171120 h 963092"/>
                <a:gd name="connsiteX0" fmla="*/ 0 w 1229868"/>
                <a:gd name="connsiteY0" fmla="*/ 171120 h 964460"/>
                <a:gd name="connsiteX1" fmla="*/ 1229868 w 1229868"/>
                <a:gd name="connsiteY1" fmla="*/ 117272 h 964460"/>
                <a:gd name="connsiteX2" fmla="*/ 1106932 w 1229868"/>
                <a:gd name="connsiteY2" fmla="*/ 530276 h 964460"/>
                <a:gd name="connsiteX3" fmla="*/ 715264 w 1229868"/>
                <a:gd name="connsiteY3" fmla="*/ 963092 h 964460"/>
                <a:gd name="connsiteX4" fmla="*/ 18796 w 1229868"/>
                <a:gd name="connsiteY4" fmla="*/ 749732 h 964460"/>
                <a:gd name="connsiteX5" fmla="*/ 0 w 1229868"/>
                <a:gd name="connsiteY5" fmla="*/ 171120 h 964460"/>
                <a:gd name="connsiteX0" fmla="*/ 0 w 1229868"/>
                <a:gd name="connsiteY0" fmla="*/ 171120 h 964460"/>
                <a:gd name="connsiteX1" fmla="*/ 1229868 w 1229868"/>
                <a:gd name="connsiteY1" fmla="*/ 117272 h 964460"/>
                <a:gd name="connsiteX2" fmla="*/ 715264 w 1229868"/>
                <a:gd name="connsiteY2" fmla="*/ 963092 h 964460"/>
                <a:gd name="connsiteX3" fmla="*/ 18796 w 1229868"/>
                <a:gd name="connsiteY3" fmla="*/ 749732 h 964460"/>
                <a:gd name="connsiteX4" fmla="*/ 0 w 1229868"/>
                <a:gd name="connsiteY4" fmla="*/ 171120 h 964460"/>
                <a:gd name="connsiteX0" fmla="*/ 8380 w 1238248"/>
                <a:gd name="connsiteY0" fmla="*/ 171120 h 963182"/>
                <a:gd name="connsiteX1" fmla="*/ 1238248 w 1238248"/>
                <a:gd name="connsiteY1" fmla="*/ 117272 h 963182"/>
                <a:gd name="connsiteX2" fmla="*/ 723644 w 1238248"/>
                <a:gd name="connsiteY2" fmla="*/ 963092 h 963182"/>
                <a:gd name="connsiteX3" fmla="*/ 8380 w 1238248"/>
                <a:gd name="connsiteY3" fmla="*/ 171120 h 963182"/>
                <a:gd name="connsiteX0" fmla="*/ 8380 w 1238248"/>
                <a:gd name="connsiteY0" fmla="*/ 171120 h 963182"/>
                <a:gd name="connsiteX1" fmla="*/ 1238248 w 1238248"/>
                <a:gd name="connsiteY1" fmla="*/ 117272 h 963182"/>
                <a:gd name="connsiteX2" fmla="*/ 723644 w 1238248"/>
                <a:gd name="connsiteY2" fmla="*/ 963092 h 963182"/>
                <a:gd name="connsiteX3" fmla="*/ 8380 w 1238248"/>
                <a:gd name="connsiteY3" fmla="*/ 171120 h 963182"/>
                <a:gd name="connsiteX0" fmla="*/ 8380 w 1238248"/>
                <a:gd name="connsiteY0" fmla="*/ 171120 h 963182"/>
                <a:gd name="connsiteX1" fmla="*/ 1238248 w 1238248"/>
                <a:gd name="connsiteY1" fmla="*/ 117272 h 963182"/>
                <a:gd name="connsiteX2" fmla="*/ 723644 w 1238248"/>
                <a:gd name="connsiteY2" fmla="*/ 963092 h 963182"/>
                <a:gd name="connsiteX3" fmla="*/ 8380 w 1238248"/>
                <a:gd name="connsiteY3" fmla="*/ 171120 h 963182"/>
                <a:gd name="connsiteX0" fmla="*/ 835 w 1230703"/>
                <a:gd name="connsiteY0" fmla="*/ 171120 h 963385"/>
                <a:gd name="connsiteX1" fmla="*/ 1230703 w 1230703"/>
                <a:gd name="connsiteY1" fmla="*/ 117272 h 963385"/>
                <a:gd name="connsiteX2" fmla="*/ 716099 w 1230703"/>
                <a:gd name="connsiteY2" fmla="*/ 963092 h 963385"/>
                <a:gd name="connsiteX3" fmla="*/ 835 w 1230703"/>
                <a:gd name="connsiteY3" fmla="*/ 171120 h 963385"/>
                <a:gd name="connsiteX0" fmla="*/ 1166 w 1231034"/>
                <a:gd name="connsiteY0" fmla="*/ 171120 h 963385"/>
                <a:gd name="connsiteX1" fmla="*/ 1231034 w 1231034"/>
                <a:gd name="connsiteY1" fmla="*/ 117272 h 963385"/>
                <a:gd name="connsiteX2" fmla="*/ 716430 w 1231034"/>
                <a:gd name="connsiteY2" fmla="*/ 963092 h 963385"/>
                <a:gd name="connsiteX3" fmla="*/ 1166 w 1231034"/>
                <a:gd name="connsiteY3" fmla="*/ 171120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1034" h="963385">
                  <a:moveTo>
                    <a:pt x="1166" y="171120"/>
                  </a:moveTo>
                  <a:cubicBezTo>
                    <a:pt x="314602" y="-55109"/>
                    <a:pt x="892198" y="-40039"/>
                    <a:pt x="1231034" y="117272"/>
                  </a:cubicBezTo>
                  <a:cubicBezTo>
                    <a:pt x="1191579" y="376352"/>
                    <a:pt x="1215625" y="932612"/>
                    <a:pt x="716430" y="963092"/>
                  </a:cubicBezTo>
                  <a:cubicBezTo>
                    <a:pt x="351432" y="972067"/>
                    <a:pt x="-23641" y="776910"/>
                    <a:pt x="1166" y="171120"/>
                  </a:cubicBezTo>
                  <a:close/>
                </a:path>
              </a:pathLst>
            </a:custGeom>
            <a:gradFill>
              <a:gsLst>
                <a:gs pos="100000">
                  <a:srgbClr val="FF0000"/>
                </a:gs>
                <a:gs pos="0">
                  <a:srgbClr val="FFCC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B515108-ABF6-4BAC-974F-D9D527F05EF5}"/>
                </a:ext>
              </a:extLst>
            </p:cNvPr>
            <p:cNvSpPr/>
            <p:nvPr/>
          </p:nvSpPr>
          <p:spPr>
            <a:xfrm flipH="1">
              <a:off x="914400" y="4395291"/>
              <a:ext cx="1231034" cy="963385"/>
            </a:xfrm>
            <a:custGeom>
              <a:avLst/>
              <a:gdLst>
                <a:gd name="connsiteX0" fmla="*/ 0 w 1170432"/>
                <a:gd name="connsiteY0" fmla="*/ 109728 h 1005840"/>
                <a:gd name="connsiteX1" fmla="*/ 1161288 w 1170432"/>
                <a:gd name="connsiteY1" fmla="*/ 0 h 1005840"/>
                <a:gd name="connsiteX2" fmla="*/ 1170432 w 1170432"/>
                <a:gd name="connsiteY2" fmla="*/ 557784 h 1005840"/>
                <a:gd name="connsiteX3" fmla="*/ 694944 w 1170432"/>
                <a:gd name="connsiteY3" fmla="*/ 1005840 h 1005840"/>
                <a:gd name="connsiteX4" fmla="*/ 82296 w 1170432"/>
                <a:gd name="connsiteY4" fmla="*/ 777240 h 1005840"/>
                <a:gd name="connsiteX5" fmla="*/ 0 w 1170432"/>
                <a:gd name="connsiteY5" fmla="*/ 109728 h 1005840"/>
                <a:gd name="connsiteX0" fmla="*/ 0 w 1293368"/>
                <a:gd name="connsiteY0" fmla="*/ 0 h 896112"/>
                <a:gd name="connsiteX1" fmla="*/ 1293368 w 1293368"/>
                <a:gd name="connsiteY1" fmla="*/ 35052 h 896112"/>
                <a:gd name="connsiteX2" fmla="*/ 1170432 w 1293368"/>
                <a:gd name="connsiteY2" fmla="*/ 448056 h 896112"/>
                <a:gd name="connsiteX3" fmla="*/ 694944 w 1293368"/>
                <a:gd name="connsiteY3" fmla="*/ 896112 h 896112"/>
                <a:gd name="connsiteX4" fmla="*/ 82296 w 1293368"/>
                <a:gd name="connsiteY4" fmla="*/ 667512 h 896112"/>
                <a:gd name="connsiteX5" fmla="*/ 0 w 1293368"/>
                <a:gd name="connsiteY5" fmla="*/ 0 h 896112"/>
                <a:gd name="connsiteX0" fmla="*/ 0 w 1229868"/>
                <a:gd name="connsiteY0" fmla="*/ 53848 h 861060"/>
                <a:gd name="connsiteX1" fmla="*/ 1229868 w 1229868"/>
                <a:gd name="connsiteY1" fmla="*/ 0 h 861060"/>
                <a:gd name="connsiteX2" fmla="*/ 1106932 w 1229868"/>
                <a:gd name="connsiteY2" fmla="*/ 413004 h 861060"/>
                <a:gd name="connsiteX3" fmla="*/ 631444 w 1229868"/>
                <a:gd name="connsiteY3" fmla="*/ 861060 h 861060"/>
                <a:gd name="connsiteX4" fmla="*/ 18796 w 1229868"/>
                <a:gd name="connsiteY4" fmla="*/ 632460 h 861060"/>
                <a:gd name="connsiteX5" fmla="*/ 0 w 1229868"/>
                <a:gd name="connsiteY5" fmla="*/ 53848 h 861060"/>
                <a:gd name="connsiteX0" fmla="*/ 0 w 1229868"/>
                <a:gd name="connsiteY0" fmla="*/ 111733 h 918945"/>
                <a:gd name="connsiteX1" fmla="*/ 1229868 w 1229868"/>
                <a:gd name="connsiteY1" fmla="*/ 57885 h 918945"/>
                <a:gd name="connsiteX2" fmla="*/ 1106932 w 1229868"/>
                <a:gd name="connsiteY2" fmla="*/ 470889 h 918945"/>
                <a:gd name="connsiteX3" fmla="*/ 631444 w 1229868"/>
                <a:gd name="connsiteY3" fmla="*/ 918945 h 918945"/>
                <a:gd name="connsiteX4" fmla="*/ 18796 w 1229868"/>
                <a:gd name="connsiteY4" fmla="*/ 690345 h 918945"/>
                <a:gd name="connsiteX5" fmla="*/ 0 w 1229868"/>
                <a:gd name="connsiteY5" fmla="*/ 111733 h 918945"/>
                <a:gd name="connsiteX0" fmla="*/ 0 w 1229868"/>
                <a:gd name="connsiteY0" fmla="*/ 171120 h 978332"/>
                <a:gd name="connsiteX1" fmla="*/ 1229868 w 1229868"/>
                <a:gd name="connsiteY1" fmla="*/ 117272 h 978332"/>
                <a:gd name="connsiteX2" fmla="*/ 1106932 w 1229868"/>
                <a:gd name="connsiteY2" fmla="*/ 530276 h 978332"/>
                <a:gd name="connsiteX3" fmla="*/ 631444 w 1229868"/>
                <a:gd name="connsiteY3" fmla="*/ 978332 h 978332"/>
                <a:gd name="connsiteX4" fmla="*/ 18796 w 1229868"/>
                <a:gd name="connsiteY4" fmla="*/ 749732 h 978332"/>
                <a:gd name="connsiteX5" fmla="*/ 0 w 1229868"/>
                <a:gd name="connsiteY5" fmla="*/ 171120 h 978332"/>
                <a:gd name="connsiteX0" fmla="*/ 0 w 1229868"/>
                <a:gd name="connsiteY0" fmla="*/ 171120 h 963092"/>
                <a:gd name="connsiteX1" fmla="*/ 1229868 w 1229868"/>
                <a:gd name="connsiteY1" fmla="*/ 117272 h 963092"/>
                <a:gd name="connsiteX2" fmla="*/ 1106932 w 1229868"/>
                <a:gd name="connsiteY2" fmla="*/ 530276 h 963092"/>
                <a:gd name="connsiteX3" fmla="*/ 715264 w 1229868"/>
                <a:gd name="connsiteY3" fmla="*/ 963092 h 963092"/>
                <a:gd name="connsiteX4" fmla="*/ 18796 w 1229868"/>
                <a:gd name="connsiteY4" fmla="*/ 749732 h 963092"/>
                <a:gd name="connsiteX5" fmla="*/ 0 w 1229868"/>
                <a:gd name="connsiteY5" fmla="*/ 171120 h 963092"/>
                <a:gd name="connsiteX0" fmla="*/ 0 w 1229868"/>
                <a:gd name="connsiteY0" fmla="*/ 171120 h 963092"/>
                <a:gd name="connsiteX1" fmla="*/ 1229868 w 1229868"/>
                <a:gd name="connsiteY1" fmla="*/ 117272 h 963092"/>
                <a:gd name="connsiteX2" fmla="*/ 1106932 w 1229868"/>
                <a:gd name="connsiteY2" fmla="*/ 530276 h 963092"/>
                <a:gd name="connsiteX3" fmla="*/ 715264 w 1229868"/>
                <a:gd name="connsiteY3" fmla="*/ 963092 h 963092"/>
                <a:gd name="connsiteX4" fmla="*/ 18796 w 1229868"/>
                <a:gd name="connsiteY4" fmla="*/ 749732 h 963092"/>
                <a:gd name="connsiteX5" fmla="*/ 0 w 1229868"/>
                <a:gd name="connsiteY5" fmla="*/ 171120 h 963092"/>
                <a:gd name="connsiteX0" fmla="*/ 0 w 1229868"/>
                <a:gd name="connsiteY0" fmla="*/ 171120 h 964460"/>
                <a:gd name="connsiteX1" fmla="*/ 1229868 w 1229868"/>
                <a:gd name="connsiteY1" fmla="*/ 117272 h 964460"/>
                <a:gd name="connsiteX2" fmla="*/ 1106932 w 1229868"/>
                <a:gd name="connsiteY2" fmla="*/ 530276 h 964460"/>
                <a:gd name="connsiteX3" fmla="*/ 715264 w 1229868"/>
                <a:gd name="connsiteY3" fmla="*/ 963092 h 964460"/>
                <a:gd name="connsiteX4" fmla="*/ 18796 w 1229868"/>
                <a:gd name="connsiteY4" fmla="*/ 749732 h 964460"/>
                <a:gd name="connsiteX5" fmla="*/ 0 w 1229868"/>
                <a:gd name="connsiteY5" fmla="*/ 171120 h 964460"/>
                <a:gd name="connsiteX0" fmla="*/ 0 w 1229868"/>
                <a:gd name="connsiteY0" fmla="*/ 171120 h 964460"/>
                <a:gd name="connsiteX1" fmla="*/ 1229868 w 1229868"/>
                <a:gd name="connsiteY1" fmla="*/ 117272 h 964460"/>
                <a:gd name="connsiteX2" fmla="*/ 715264 w 1229868"/>
                <a:gd name="connsiteY2" fmla="*/ 963092 h 964460"/>
                <a:gd name="connsiteX3" fmla="*/ 18796 w 1229868"/>
                <a:gd name="connsiteY3" fmla="*/ 749732 h 964460"/>
                <a:gd name="connsiteX4" fmla="*/ 0 w 1229868"/>
                <a:gd name="connsiteY4" fmla="*/ 171120 h 964460"/>
                <a:gd name="connsiteX0" fmla="*/ 8380 w 1238248"/>
                <a:gd name="connsiteY0" fmla="*/ 171120 h 963182"/>
                <a:gd name="connsiteX1" fmla="*/ 1238248 w 1238248"/>
                <a:gd name="connsiteY1" fmla="*/ 117272 h 963182"/>
                <a:gd name="connsiteX2" fmla="*/ 723644 w 1238248"/>
                <a:gd name="connsiteY2" fmla="*/ 963092 h 963182"/>
                <a:gd name="connsiteX3" fmla="*/ 8380 w 1238248"/>
                <a:gd name="connsiteY3" fmla="*/ 171120 h 963182"/>
                <a:gd name="connsiteX0" fmla="*/ 8380 w 1238248"/>
                <a:gd name="connsiteY0" fmla="*/ 171120 h 963182"/>
                <a:gd name="connsiteX1" fmla="*/ 1238248 w 1238248"/>
                <a:gd name="connsiteY1" fmla="*/ 117272 h 963182"/>
                <a:gd name="connsiteX2" fmla="*/ 723644 w 1238248"/>
                <a:gd name="connsiteY2" fmla="*/ 963092 h 963182"/>
                <a:gd name="connsiteX3" fmla="*/ 8380 w 1238248"/>
                <a:gd name="connsiteY3" fmla="*/ 171120 h 963182"/>
                <a:gd name="connsiteX0" fmla="*/ 8380 w 1238248"/>
                <a:gd name="connsiteY0" fmla="*/ 171120 h 963182"/>
                <a:gd name="connsiteX1" fmla="*/ 1238248 w 1238248"/>
                <a:gd name="connsiteY1" fmla="*/ 117272 h 963182"/>
                <a:gd name="connsiteX2" fmla="*/ 723644 w 1238248"/>
                <a:gd name="connsiteY2" fmla="*/ 963092 h 963182"/>
                <a:gd name="connsiteX3" fmla="*/ 8380 w 1238248"/>
                <a:gd name="connsiteY3" fmla="*/ 171120 h 963182"/>
                <a:gd name="connsiteX0" fmla="*/ 835 w 1230703"/>
                <a:gd name="connsiteY0" fmla="*/ 171120 h 963385"/>
                <a:gd name="connsiteX1" fmla="*/ 1230703 w 1230703"/>
                <a:gd name="connsiteY1" fmla="*/ 117272 h 963385"/>
                <a:gd name="connsiteX2" fmla="*/ 716099 w 1230703"/>
                <a:gd name="connsiteY2" fmla="*/ 963092 h 963385"/>
                <a:gd name="connsiteX3" fmla="*/ 835 w 1230703"/>
                <a:gd name="connsiteY3" fmla="*/ 171120 h 963385"/>
                <a:gd name="connsiteX0" fmla="*/ 1166 w 1231034"/>
                <a:gd name="connsiteY0" fmla="*/ 171120 h 963385"/>
                <a:gd name="connsiteX1" fmla="*/ 1231034 w 1231034"/>
                <a:gd name="connsiteY1" fmla="*/ 117272 h 963385"/>
                <a:gd name="connsiteX2" fmla="*/ 716430 w 1231034"/>
                <a:gd name="connsiteY2" fmla="*/ 963092 h 963385"/>
                <a:gd name="connsiteX3" fmla="*/ 1166 w 1231034"/>
                <a:gd name="connsiteY3" fmla="*/ 171120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1034" h="963385">
                  <a:moveTo>
                    <a:pt x="1166" y="171120"/>
                  </a:moveTo>
                  <a:cubicBezTo>
                    <a:pt x="314602" y="-55109"/>
                    <a:pt x="892198" y="-40039"/>
                    <a:pt x="1231034" y="117272"/>
                  </a:cubicBezTo>
                  <a:cubicBezTo>
                    <a:pt x="1191579" y="376352"/>
                    <a:pt x="1215625" y="932612"/>
                    <a:pt x="716430" y="963092"/>
                  </a:cubicBezTo>
                  <a:cubicBezTo>
                    <a:pt x="351432" y="972067"/>
                    <a:pt x="-23641" y="776910"/>
                    <a:pt x="1166" y="17112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0C0"/>
                </a:gs>
                <a:gs pos="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7" name="Picture 2" descr="Очила, Рама, Черен">
              <a:extLst>
                <a:ext uri="{FF2B5EF4-FFF2-40B4-BE49-F238E27FC236}">
                  <a16:creationId xmlns:a16="http://schemas.microsoft.com/office/drawing/2014/main" id="{8675B0C7-EAC7-4691-9653-F323E744D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108704"/>
              <a:ext cx="3048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7240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15B47E-94C0-48E8-97E9-044F13374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763000" cy="6553200"/>
          </a:xfrm>
        </p:spPr>
        <p:txBody>
          <a:bodyPr/>
          <a:lstStyle/>
          <a:p>
            <a:pPr lvl="1"/>
            <a:r>
              <a:rPr lang="bg-BG" dirty="0"/>
              <a:t>Програмно създаване на </a:t>
            </a:r>
            <a:r>
              <a:rPr lang="bg-BG" dirty="0" err="1"/>
              <a:t>анаглифна</a:t>
            </a:r>
            <a:r>
              <a:rPr lang="bg-BG" dirty="0"/>
              <a:t> графика</a:t>
            </a:r>
          </a:p>
          <a:p>
            <a:pPr lvl="1"/>
            <a:endParaRPr lang="bg-BG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D0ABFF-5B69-4CE0-9FF0-ADBE2E5D7FDB}"/>
              </a:ext>
            </a:extLst>
          </p:cNvPr>
          <p:cNvGrpSpPr/>
          <p:nvPr/>
        </p:nvGrpSpPr>
        <p:grpSpPr>
          <a:xfrm>
            <a:off x="922634" y="914400"/>
            <a:ext cx="7527332" cy="2314105"/>
            <a:chOff x="214463" y="1183386"/>
            <a:chExt cx="7527332" cy="2314105"/>
          </a:xfrm>
        </p:grpSpPr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FE34EDF4-E6F5-4461-BAE4-CE99131D7F54}"/>
                </a:ext>
              </a:extLst>
            </p:cNvPr>
            <p:cNvSpPr/>
            <p:nvPr/>
          </p:nvSpPr>
          <p:spPr>
            <a:xfrm>
              <a:off x="233559" y="2375871"/>
              <a:ext cx="813308" cy="813308"/>
            </a:xfrm>
            <a:prstGeom prst="cube">
              <a:avLst/>
            </a:prstGeom>
            <a:solidFill>
              <a:srgbClr val="FFFF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DF081DEB-AFA5-43D1-B31B-9B04DA7B893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14463" y="1727787"/>
              <a:ext cx="858531" cy="71777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>
                  <a:solidFill>
                    <a:sysClr val="windowText" lastClr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r>
                <a:rPr lang="en-US" sz="1800" b="0" dirty="0">
                  <a:solidFill>
                    <a:sysClr val="windowText" lastClr="000000"/>
                  </a:solidFill>
                </a:rPr>
                <a:t>D</a:t>
              </a:r>
              <a:r>
                <a:rPr lang="bg-BG" sz="1800" b="0" dirty="0">
                  <a:solidFill>
                    <a:sysClr val="windowText" lastClr="000000"/>
                  </a:solidFill>
                </a:rPr>
                <a:t> сцена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FB80EF-9BD5-47CB-B2FB-F73CCED39B8F}"/>
                </a:ext>
              </a:extLst>
            </p:cNvPr>
            <p:cNvGrpSpPr/>
            <p:nvPr/>
          </p:nvGrpSpPr>
          <p:grpSpPr>
            <a:xfrm>
              <a:off x="1551672" y="2113190"/>
              <a:ext cx="1020180" cy="1366061"/>
              <a:chOff x="9629464" y="78722"/>
              <a:chExt cx="1068577" cy="1430867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EEB4D7C-19EC-4905-B69E-B62EEFBE0B82}"/>
                  </a:ext>
                </a:extLst>
              </p:cNvPr>
              <p:cNvSpPr/>
              <p:nvPr/>
            </p:nvSpPr>
            <p:spPr>
              <a:xfrm>
                <a:off x="9629464" y="78722"/>
                <a:ext cx="1068577" cy="609600"/>
              </a:xfrm>
              <a:prstGeom prst="roundRect">
                <a:avLst>
                  <a:gd name="adj" fmla="val 831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BD1D264-841A-4AE0-9D23-CEBA9E8B9173}"/>
                  </a:ext>
                </a:extLst>
              </p:cNvPr>
              <p:cNvSpPr/>
              <p:nvPr/>
            </p:nvSpPr>
            <p:spPr>
              <a:xfrm>
                <a:off x="9949277" y="190075"/>
                <a:ext cx="428949" cy="428949"/>
              </a:xfrm>
              <a:prstGeom prst="cube">
                <a:avLst/>
              </a:prstGeom>
              <a:solidFill>
                <a:srgbClr val="FFFF00"/>
              </a:solidFill>
              <a:ln w="31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43C5D3B-B0F0-4BD5-A587-53239DA83569}"/>
                  </a:ext>
                </a:extLst>
              </p:cNvPr>
              <p:cNvSpPr/>
              <p:nvPr/>
            </p:nvSpPr>
            <p:spPr>
              <a:xfrm>
                <a:off x="9629464" y="899989"/>
                <a:ext cx="1068577" cy="609600"/>
              </a:xfrm>
              <a:prstGeom prst="roundRect">
                <a:avLst>
                  <a:gd name="adj" fmla="val 831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AFDF7AA0-EB16-4302-85CC-2C5D379AA92E}"/>
                  </a:ext>
                </a:extLst>
              </p:cNvPr>
              <p:cNvSpPr/>
              <p:nvPr/>
            </p:nvSpPr>
            <p:spPr>
              <a:xfrm>
                <a:off x="9949277" y="1011342"/>
                <a:ext cx="428949" cy="428949"/>
              </a:xfrm>
              <a:prstGeom prst="cube">
                <a:avLst/>
              </a:prstGeom>
              <a:solidFill>
                <a:srgbClr val="FFFF00"/>
              </a:solidFill>
              <a:ln w="31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449DC8C-B6C5-4E0F-94EF-8F847FAA4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470" y="2537460"/>
              <a:ext cx="422910" cy="125730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793BB1E5-B86F-4726-A58F-1B030D3E874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534678" y="1183386"/>
              <a:ext cx="1041741" cy="935074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>
                  <a:solidFill>
                    <a:sysClr val="windowText" lastClr="000000"/>
                  </a:solidFill>
                </a:rPr>
                <a:t>Ляв и десен образ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A13A763-0E96-4FE4-817C-E743C93BE720}"/>
                </a:ext>
              </a:extLst>
            </p:cNvPr>
            <p:cNvGrpSpPr/>
            <p:nvPr/>
          </p:nvGrpSpPr>
          <p:grpSpPr>
            <a:xfrm>
              <a:off x="2614811" y="2404185"/>
              <a:ext cx="448446" cy="802312"/>
              <a:chOff x="8220049" y="3384031"/>
              <a:chExt cx="714404" cy="1603309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629C5A5-BBC2-40B3-BD6E-1325A6171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0050" y="3384031"/>
                <a:ext cx="714403" cy="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21E905E-3694-4EB4-8B90-A9F77C8D1F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0049" y="4987339"/>
                <a:ext cx="714404" cy="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39DDBA3-214E-4043-9E54-371879EEE77D}"/>
                    </a:ext>
                  </a:extLst>
                </p:cNvPr>
                <p:cNvSpPr txBox="1"/>
                <p:nvPr/>
              </p:nvSpPr>
              <p:spPr>
                <a:xfrm>
                  <a:off x="3607753" y="2119362"/>
                  <a:ext cx="1099321" cy="5696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bg-BG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bg-BG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bg-BG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39DDBA3-214E-4043-9E54-371879EEE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753" y="2119362"/>
                  <a:ext cx="1099321" cy="5696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8E3D70-3BB0-4879-87AE-964C994CCFED}"/>
                </a:ext>
              </a:extLst>
            </p:cNvPr>
            <p:cNvSpPr/>
            <p:nvPr/>
          </p:nvSpPr>
          <p:spPr>
            <a:xfrm>
              <a:off x="3088533" y="2348251"/>
              <a:ext cx="111867" cy="111867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D3CD09-6025-424C-9292-4EAD56F1FF45}"/>
                </a:ext>
              </a:extLst>
            </p:cNvPr>
            <p:cNvSpPr/>
            <p:nvPr/>
          </p:nvSpPr>
          <p:spPr>
            <a:xfrm>
              <a:off x="3088533" y="3152396"/>
              <a:ext cx="111867" cy="111867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EF13BD1-A88A-4CE0-90F2-BEF62374E515}"/>
                    </a:ext>
                  </a:extLst>
                </p:cNvPr>
                <p:cNvSpPr txBox="1"/>
                <p:nvPr/>
              </p:nvSpPr>
              <p:spPr>
                <a:xfrm>
                  <a:off x="3604260" y="2915501"/>
                  <a:ext cx="1099321" cy="5819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bg-BG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bg-BG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  <m:e>
                                  <m:r>
                                    <a:rPr lang="bg-BG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bg-BG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EF13BD1-A88A-4CE0-90F2-BEF62374E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260" y="2915501"/>
                  <a:ext cx="1099321" cy="5819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5EAE1A1-784A-4498-8FC0-B6BCCDB09772}"/>
                </a:ext>
              </a:extLst>
            </p:cNvPr>
            <p:cNvSpPr/>
            <p:nvPr/>
          </p:nvSpPr>
          <p:spPr>
            <a:xfrm>
              <a:off x="6564203" y="2424260"/>
              <a:ext cx="969448" cy="677303"/>
            </a:xfrm>
            <a:prstGeom prst="roundRect">
              <a:avLst>
                <a:gd name="adj" fmla="val 6613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1142848-CE67-4393-92A7-122C32B9372C}"/>
                </a:ext>
              </a:extLst>
            </p:cNvPr>
            <p:cNvGrpSpPr/>
            <p:nvPr/>
          </p:nvGrpSpPr>
          <p:grpSpPr>
            <a:xfrm>
              <a:off x="6762239" y="2495206"/>
              <a:ext cx="543180" cy="500532"/>
              <a:chOff x="3904318" y="359110"/>
              <a:chExt cx="4484917" cy="413278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0F707A-2DFB-412A-8EA8-5545282A3688}"/>
                  </a:ext>
                </a:extLst>
              </p:cNvPr>
              <p:cNvSpPr/>
              <p:nvPr/>
            </p:nvSpPr>
            <p:spPr>
              <a:xfrm>
                <a:off x="5119348" y="3356727"/>
                <a:ext cx="152400" cy="152400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B891D6F5-1FA4-4175-8B88-F5369C246EE1}"/>
                  </a:ext>
                </a:extLst>
              </p:cNvPr>
              <p:cNvSpPr/>
              <p:nvPr/>
            </p:nvSpPr>
            <p:spPr>
              <a:xfrm>
                <a:off x="3904318" y="362364"/>
                <a:ext cx="4126273" cy="4126273"/>
              </a:xfrm>
              <a:prstGeom prst="cube">
                <a:avLst/>
              </a:prstGeom>
              <a:solidFill>
                <a:srgbClr val="00B0F0">
                  <a:alpha val="40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7426105C-5F2B-49EA-A966-181979A1B741}"/>
                  </a:ext>
                </a:extLst>
              </p:cNvPr>
              <p:cNvSpPr/>
              <p:nvPr/>
            </p:nvSpPr>
            <p:spPr>
              <a:xfrm>
                <a:off x="4262962" y="365618"/>
                <a:ext cx="4126273" cy="4126273"/>
              </a:xfrm>
              <a:prstGeom prst="cube">
                <a:avLst/>
              </a:prstGeom>
              <a:solidFill>
                <a:srgbClr val="FF0000">
                  <a:alpha val="40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0D08F3A1-1B29-4F31-9848-C7440BDA005A}"/>
                  </a:ext>
                </a:extLst>
              </p:cNvPr>
              <p:cNvSpPr/>
              <p:nvPr/>
            </p:nvSpPr>
            <p:spPr>
              <a:xfrm>
                <a:off x="4262961" y="359110"/>
                <a:ext cx="3767629" cy="4132781"/>
              </a:xfrm>
              <a:prstGeom prst="cube">
                <a:avLst>
                  <a:gd name="adj" fmla="val 27697"/>
                </a:avLst>
              </a:prstGeom>
              <a:solidFill>
                <a:srgbClr val="FFFF00">
                  <a:alpha val="60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3D50583-7D72-4689-950C-28B2990E9D0F}"/>
                </a:ext>
              </a:extLst>
            </p:cNvPr>
            <p:cNvSpPr/>
            <p:nvPr/>
          </p:nvSpPr>
          <p:spPr>
            <a:xfrm>
              <a:off x="5907933" y="2726592"/>
              <a:ext cx="111867" cy="111867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/>
            </a:p>
          </p:txBody>
        </p:sp>
        <p:sp>
          <p:nvSpPr>
            <p:cNvPr id="57" name="Text Placeholder 2">
              <a:extLst>
                <a:ext uri="{FF2B5EF4-FFF2-40B4-BE49-F238E27FC236}">
                  <a16:creationId xmlns:a16="http://schemas.microsoft.com/office/drawing/2014/main" id="{6456E79C-8599-4E21-A3F0-34CA743D23D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443593" y="2022982"/>
              <a:ext cx="1401743" cy="430437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>
                  <a:solidFill>
                    <a:sysClr val="windowText" lastClr="000000"/>
                  </a:solidFill>
                </a:rPr>
                <a:t>Пиксел</a:t>
              </a:r>
            </a:p>
          </p:txBody>
        </p:sp>
        <p:sp>
          <p:nvSpPr>
            <p:cNvPr id="60" name="Text Placeholder 2">
              <a:extLst>
                <a:ext uri="{FF2B5EF4-FFF2-40B4-BE49-F238E27FC236}">
                  <a16:creationId xmlns:a16="http://schemas.microsoft.com/office/drawing/2014/main" id="{186CDD7C-E06D-4600-9A8D-2C62E9519EE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585094" y="1527716"/>
              <a:ext cx="1137652" cy="663283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>
                  <a:solidFill>
                    <a:sysClr val="windowText" lastClr="000000"/>
                  </a:solidFill>
                </a:rPr>
                <a:t>Цветови матрици</a:t>
              </a:r>
            </a:p>
          </p:txBody>
        </p:sp>
        <p:sp>
          <p:nvSpPr>
            <p:cNvPr id="69" name="Text Placeholder 2">
              <a:extLst>
                <a:ext uri="{FF2B5EF4-FFF2-40B4-BE49-F238E27FC236}">
                  <a16:creationId xmlns:a16="http://schemas.microsoft.com/office/drawing/2014/main" id="{C5DE9EE4-5A6D-4A80-985A-29685EE03E0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325861" y="1796056"/>
              <a:ext cx="1415934" cy="663283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 err="1">
                  <a:solidFill>
                    <a:sysClr val="windowText" lastClr="000000"/>
                  </a:solidFill>
                </a:rPr>
                <a:t>Анаглифен</a:t>
              </a:r>
              <a:r>
                <a:rPr lang="bg-BG" sz="1800" b="0" dirty="0">
                  <a:solidFill>
                    <a:sysClr val="windowText" lastClr="000000"/>
                  </a:solidFill>
                </a:rPr>
                <a:t> образ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A53779E-49F1-4A74-926A-C3FF0ACA4B48}"/>
                </a:ext>
              </a:extLst>
            </p:cNvPr>
            <p:cNvGrpSpPr/>
            <p:nvPr/>
          </p:nvGrpSpPr>
          <p:grpSpPr>
            <a:xfrm>
              <a:off x="3270114" y="2399708"/>
              <a:ext cx="448446" cy="802312"/>
              <a:chOff x="8220049" y="3384031"/>
              <a:chExt cx="714404" cy="160330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58F29B8-45EA-461F-A6E5-8E3CEC7F1D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0050" y="3384031"/>
                <a:ext cx="714403" cy="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C1F5B45-3EB9-4CB1-A0C6-61103A3B38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0049" y="4987339"/>
                <a:ext cx="714404" cy="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8AC606A-1A08-4671-A987-03690E94D83C}"/>
                </a:ext>
              </a:extLst>
            </p:cNvPr>
            <p:cNvGrpSpPr/>
            <p:nvPr/>
          </p:nvGrpSpPr>
          <p:grpSpPr>
            <a:xfrm>
              <a:off x="4610100" y="2406704"/>
              <a:ext cx="1906023" cy="802312"/>
              <a:chOff x="8220049" y="3384031"/>
              <a:chExt cx="3036420" cy="160330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DC4C88-6B8F-4E73-9A06-3151416A3C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0050" y="3384031"/>
                <a:ext cx="714403" cy="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C4AF87A-92BB-4577-9023-EF72E0CC07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0049" y="4987339"/>
                <a:ext cx="714404" cy="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B0AC9EB-F97F-46D4-A4E0-C289C9D2E7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2067" y="4135055"/>
                <a:ext cx="714402" cy="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C39FE4D-5B0D-422F-84D4-EE7396C7C7F6}"/>
                </a:ext>
              </a:extLst>
            </p:cNvPr>
            <p:cNvSpPr/>
            <p:nvPr/>
          </p:nvSpPr>
          <p:spPr>
            <a:xfrm>
              <a:off x="5083822" y="2350770"/>
              <a:ext cx="111867" cy="111867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26D64B8-745D-49AF-883D-FF600AECD8D0}"/>
                </a:ext>
              </a:extLst>
            </p:cNvPr>
            <p:cNvSpPr/>
            <p:nvPr/>
          </p:nvSpPr>
          <p:spPr>
            <a:xfrm>
              <a:off x="5083822" y="3154915"/>
              <a:ext cx="111867" cy="111867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9FC3E9-D2AD-4E38-9A68-4C601CA37F1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470" y="2958008"/>
              <a:ext cx="422910" cy="125730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A8D8F32-B9C6-4541-8CEE-79CD35D75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1059" y="2897261"/>
              <a:ext cx="530110" cy="303139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88C5F19-DFF8-48F8-BD7B-FBA67A87CA67}"/>
                </a:ext>
              </a:extLst>
            </p:cNvPr>
            <p:cNvCxnSpPr>
              <a:cxnSpLocks/>
            </p:cNvCxnSpPr>
            <p:nvPr/>
          </p:nvCxnSpPr>
          <p:spPr>
            <a:xfrm>
              <a:off x="5311059" y="2465070"/>
              <a:ext cx="538280" cy="261522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 Placeholder 2">
              <a:extLst>
                <a:ext uri="{FF2B5EF4-FFF2-40B4-BE49-F238E27FC236}">
                  <a16:creationId xmlns:a16="http://schemas.microsoft.com/office/drawing/2014/main" id="{091DE194-D6B4-45E2-A4AF-C993D776D14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302310" y="2048119"/>
              <a:ext cx="1401743" cy="628979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 err="1">
                  <a:solidFill>
                    <a:sysClr val="windowText" lastClr="000000"/>
                  </a:solidFill>
                </a:rPr>
                <a:t>Анаглифен</a:t>
              </a:r>
              <a:r>
                <a:rPr lang="bg-BG" sz="1800" b="0" dirty="0">
                  <a:solidFill>
                    <a:sysClr val="windowText" lastClr="000000"/>
                  </a:solidFill>
                </a:rPr>
                <a:t> пиксел</a:t>
              </a:r>
            </a:p>
          </p:txBody>
        </p:sp>
      </p:grpSp>
      <p:pic>
        <p:nvPicPr>
          <p:cNvPr id="124" name="Picture 123">
            <a:hlinkClick r:id="rId6"/>
            <a:extLst>
              <a:ext uri="{FF2B5EF4-FFF2-40B4-BE49-F238E27FC236}">
                <a16:creationId xmlns:a16="http://schemas.microsoft.com/office/drawing/2014/main" id="{A1E42E9C-D0A7-459B-87F6-3FA46EBC0E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561" y="4038600"/>
            <a:ext cx="32512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hlinkClick r:id="rId8"/>
            <a:extLst>
              <a:ext uri="{FF2B5EF4-FFF2-40B4-BE49-F238E27FC236}">
                <a16:creationId xmlns:a16="http://schemas.microsoft.com/office/drawing/2014/main" id="{2FC80C15-B88B-434B-B72D-9C9DF39FC21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241" y="4030815"/>
            <a:ext cx="3264170" cy="1837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6541706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B3EC-89E3-42FC-93B6-9E2DE118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Паралаксна</a:t>
            </a:r>
            <a:r>
              <a:rPr lang="bg-BG" dirty="0"/>
              <a:t> графика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DB1D9-D2CA-4496-B9AE-ECDBC715A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bg-BG" dirty="0"/>
              <a:t>Стерео очила на средна цена (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50-100</a:t>
            </a:r>
            <a:r>
              <a:rPr lang="bg-BG" dirty="0"/>
              <a:t> </a:t>
            </a:r>
            <a:r>
              <a:rPr lang="bg-BG" dirty="0" err="1"/>
              <a:t>лв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Използват екрана и сензорите на смартфон, някои имат и външни контролери</a:t>
            </a:r>
          </a:p>
          <a:p>
            <a:pPr lvl="1"/>
            <a:r>
              <a:rPr lang="bg-BG" dirty="0"/>
              <a:t>Слабо, но забележимо забавяне и отклонение</a:t>
            </a:r>
          </a:p>
          <a:p>
            <a:pPr lvl="1"/>
            <a:r>
              <a:rPr lang="bg-BG" dirty="0"/>
              <a:t>Замъглен образ при пластмасови лещи</a:t>
            </a:r>
          </a:p>
          <a:p>
            <a:endParaRPr lang="bg-BG" dirty="0"/>
          </a:p>
        </p:txBody>
      </p:sp>
      <p:pic>
        <p:nvPicPr>
          <p:cNvPr id="22" name="Picture 4" descr="Виртуални, Реалност, Игра, Очила, Виртуалния Свят">
            <a:extLst>
              <a:ext uri="{FF2B5EF4-FFF2-40B4-BE49-F238E27FC236}">
                <a16:creationId xmlns:a16="http://schemas.microsoft.com/office/drawing/2014/main" id="{3110AF24-1F08-480B-9F48-F97A6D144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3810000"/>
            <a:ext cx="2743200" cy="20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01407-22DC-4D3D-880D-9C288BA259DB}"/>
              </a:ext>
            </a:extLst>
          </p:cNvPr>
          <p:cNvCxnSpPr>
            <a:cxnSpLocks/>
          </p:cNvCxnSpPr>
          <p:nvPr/>
        </p:nvCxnSpPr>
        <p:spPr>
          <a:xfrm flipH="1">
            <a:off x="4818383" y="4620768"/>
            <a:ext cx="804672" cy="25603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59863B-24D6-4B9B-98F7-DD7FB6827630}"/>
              </a:ext>
            </a:extLst>
          </p:cNvPr>
          <p:cNvGrpSpPr/>
          <p:nvPr/>
        </p:nvGrpSpPr>
        <p:grpSpPr>
          <a:xfrm rot="16200000">
            <a:off x="5849203" y="3417697"/>
            <a:ext cx="850714" cy="1942080"/>
            <a:chOff x="8001000" y="3442498"/>
            <a:chExt cx="850714" cy="1696715"/>
          </a:xfrm>
          <a:scene3d>
            <a:camera prst="perspectiveLeft">
              <a:rot lat="2151824" lon="1207915" rev="850973"/>
            </a:camera>
            <a:lightRig rig="threePt" dir="t"/>
          </a:scene3d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1FAFB4-BB18-497F-B419-4A0C20C35FCB}"/>
                </a:ext>
              </a:extLst>
            </p:cNvPr>
            <p:cNvSpPr/>
            <p:nvPr/>
          </p:nvSpPr>
          <p:spPr>
            <a:xfrm>
              <a:off x="8018144" y="3625214"/>
              <a:ext cx="811531" cy="1251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29" name="Picture 8" descr="Android, Nexus 5, Телефон, Смарт Телефон, Шаблон">
              <a:extLst>
                <a:ext uri="{FF2B5EF4-FFF2-40B4-BE49-F238E27FC236}">
                  <a16:creationId xmlns:a16="http://schemas.microsoft.com/office/drawing/2014/main" id="{A4BC75DB-FA1C-4C68-9096-0E9607AFD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442498"/>
              <a:ext cx="850714" cy="1696715"/>
            </a:xfrm>
            <a:prstGeom prst="rect">
              <a:avLst/>
            </a:prstGeom>
            <a:noFill/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310A48-A523-4609-9770-151BE45E8962}"/>
              </a:ext>
            </a:extLst>
          </p:cNvPr>
          <p:cNvGrpSpPr/>
          <p:nvPr/>
        </p:nvGrpSpPr>
        <p:grpSpPr>
          <a:xfrm rot="16200000">
            <a:off x="5883242" y="3429541"/>
            <a:ext cx="850714" cy="1942080"/>
            <a:chOff x="8001000" y="3442498"/>
            <a:chExt cx="850714" cy="1696715"/>
          </a:xfrm>
          <a:scene3d>
            <a:camera prst="perspectiveLeft">
              <a:rot lat="2151824" lon="1207915" rev="850973"/>
            </a:camera>
            <a:lightRig rig="threePt" dir="t"/>
          </a:scene3d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9ABB9E-B7F5-427E-AA15-DC8B350E2E3B}"/>
                </a:ext>
              </a:extLst>
            </p:cNvPr>
            <p:cNvSpPr/>
            <p:nvPr/>
          </p:nvSpPr>
          <p:spPr>
            <a:xfrm>
              <a:off x="8018144" y="3625214"/>
              <a:ext cx="811531" cy="1251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26" name="Picture 8" descr="Android, Nexus 5, Телефон, Смарт Телефон, Шаблон">
              <a:extLst>
                <a:ext uri="{FF2B5EF4-FFF2-40B4-BE49-F238E27FC236}">
                  <a16:creationId xmlns:a16="http://schemas.microsoft.com/office/drawing/2014/main" id="{95644248-8D1E-4CC7-9BFC-5B528608F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442498"/>
              <a:ext cx="850714" cy="1696715"/>
            </a:xfrm>
            <a:prstGeom prst="rect">
              <a:avLst/>
            </a:prstGeom>
            <a:noFill/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2F8F55-6CE1-4827-B274-517B1B9C7AA2}"/>
              </a:ext>
            </a:extLst>
          </p:cNvPr>
          <p:cNvSpPr txBox="1"/>
          <p:nvPr/>
        </p:nvSpPr>
        <p:spPr>
          <a:xfrm>
            <a:off x="6248400" y="4942743"/>
            <a:ext cx="1371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>
                <a:latin typeface="Candara" panose="020E0502030303020204" pitchFamily="34" charset="0"/>
              </a:rPr>
              <a:t>Екранът трябва да е към очите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FAD77A-960D-4324-9AB7-FBE932EF7332}"/>
              </a:ext>
            </a:extLst>
          </p:cNvPr>
          <p:cNvCxnSpPr>
            <a:cxnSpLocks/>
          </p:cNvCxnSpPr>
          <p:nvPr/>
        </p:nvCxnSpPr>
        <p:spPr>
          <a:xfrm flipV="1">
            <a:off x="6248401" y="4817627"/>
            <a:ext cx="0" cy="4939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69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E0EDA4-5567-4A3A-935B-7BD25A97A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ru-RU" dirty="0"/>
              <a:t>Паралакс – промяна на взаимното положение на два обекта поради различна гледна точка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bg-BG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E6F2381-B38A-4F4E-95A0-A98F9287A7B9}"/>
              </a:ext>
            </a:extLst>
          </p:cNvPr>
          <p:cNvSpPr/>
          <p:nvPr/>
        </p:nvSpPr>
        <p:spPr>
          <a:xfrm>
            <a:off x="2971800" y="1828800"/>
            <a:ext cx="5219701" cy="1973350"/>
          </a:xfrm>
          <a:custGeom>
            <a:avLst/>
            <a:gdLst>
              <a:gd name="connsiteX0" fmla="*/ 3953164 w 5394036"/>
              <a:gd name="connsiteY0" fmla="*/ 508000 h 895927"/>
              <a:gd name="connsiteX1" fmla="*/ 0 w 5394036"/>
              <a:gd name="connsiteY1" fmla="*/ 0 h 895927"/>
              <a:gd name="connsiteX2" fmla="*/ 5394036 w 5394036"/>
              <a:gd name="connsiteY2" fmla="*/ 895927 h 895927"/>
              <a:gd name="connsiteX0" fmla="*/ 3916219 w 5394036"/>
              <a:gd name="connsiteY0" fmla="*/ 277091 h 895927"/>
              <a:gd name="connsiteX1" fmla="*/ 0 w 5394036"/>
              <a:gd name="connsiteY1" fmla="*/ 0 h 895927"/>
              <a:gd name="connsiteX2" fmla="*/ 5394036 w 5394036"/>
              <a:gd name="connsiteY2" fmla="*/ 895927 h 895927"/>
              <a:gd name="connsiteX0" fmla="*/ 3916219 w 5172364"/>
              <a:gd name="connsiteY0" fmla="*/ 277091 h 868218"/>
              <a:gd name="connsiteX1" fmla="*/ 0 w 5172364"/>
              <a:gd name="connsiteY1" fmla="*/ 0 h 868218"/>
              <a:gd name="connsiteX2" fmla="*/ 5172364 w 5172364"/>
              <a:gd name="connsiteY2" fmla="*/ 868218 h 868218"/>
              <a:gd name="connsiteX0" fmla="*/ 4414983 w 5671128"/>
              <a:gd name="connsiteY0" fmla="*/ 0 h 1006764"/>
              <a:gd name="connsiteX1" fmla="*/ 0 w 5671128"/>
              <a:gd name="connsiteY1" fmla="*/ 1006764 h 1006764"/>
              <a:gd name="connsiteX2" fmla="*/ 5671128 w 5671128"/>
              <a:gd name="connsiteY2" fmla="*/ 591127 h 1006764"/>
              <a:gd name="connsiteX0" fmla="*/ 3916220 w 5671128"/>
              <a:gd name="connsiteY0" fmla="*/ 0 h 2022764"/>
              <a:gd name="connsiteX1" fmla="*/ 0 w 5671128"/>
              <a:gd name="connsiteY1" fmla="*/ 2022764 h 2022764"/>
              <a:gd name="connsiteX2" fmla="*/ 5671128 w 5671128"/>
              <a:gd name="connsiteY2" fmla="*/ 1607127 h 2022764"/>
              <a:gd name="connsiteX0" fmla="*/ 3916220 w 5190837"/>
              <a:gd name="connsiteY0" fmla="*/ 0 h 2022764"/>
              <a:gd name="connsiteX1" fmla="*/ 0 w 5190837"/>
              <a:gd name="connsiteY1" fmla="*/ 2022764 h 2022764"/>
              <a:gd name="connsiteX2" fmla="*/ 5190837 w 5190837"/>
              <a:gd name="connsiteY2" fmla="*/ 591127 h 2022764"/>
              <a:gd name="connsiteX0" fmla="*/ 2955638 w 5190837"/>
              <a:gd name="connsiteY0" fmla="*/ 0 h 2004292"/>
              <a:gd name="connsiteX1" fmla="*/ 0 w 5190837"/>
              <a:gd name="connsiteY1" fmla="*/ 2004292 h 2004292"/>
              <a:gd name="connsiteX2" fmla="*/ 5190837 w 5190837"/>
              <a:gd name="connsiteY2" fmla="*/ 572655 h 2004292"/>
              <a:gd name="connsiteX0" fmla="*/ 2955638 w 5200074"/>
              <a:gd name="connsiteY0" fmla="*/ 0 h 2004292"/>
              <a:gd name="connsiteX1" fmla="*/ 0 w 5200074"/>
              <a:gd name="connsiteY1" fmla="*/ 2004292 h 2004292"/>
              <a:gd name="connsiteX2" fmla="*/ 5200074 w 5200074"/>
              <a:gd name="connsiteY2" fmla="*/ 489528 h 2004292"/>
              <a:gd name="connsiteX0" fmla="*/ 2937165 w 5181601"/>
              <a:gd name="connsiteY0" fmla="*/ 0 h 1958110"/>
              <a:gd name="connsiteX1" fmla="*/ 0 w 5181601"/>
              <a:gd name="connsiteY1" fmla="*/ 1958110 h 1958110"/>
              <a:gd name="connsiteX2" fmla="*/ 5181601 w 5181601"/>
              <a:gd name="connsiteY2" fmla="*/ 489528 h 1958110"/>
              <a:gd name="connsiteX0" fmla="*/ 2975265 w 5219701"/>
              <a:gd name="connsiteY0" fmla="*/ 0 h 1973350"/>
              <a:gd name="connsiteX1" fmla="*/ 0 w 5219701"/>
              <a:gd name="connsiteY1" fmla="*/ 1973350 h 1973350"/>
              <a:gd name="connsiteX2" fmla="*/ 5219701 w 5219701"/>
              <a:gd name="connsiteY2" fmla="*/ 489528 h 19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9701" h="1973350">
                <a:moveTo>
                  <a:pt x="2975265" y="0"/>
                </a:moveTo>
                <a:lnTo>
                  <a:pt x="0" y="1973350"/>
                </a:lnTo>
                <a:lnTo>
                  <a:pt x="5219701" y="489528"/>
                </a:lnTo>
              </a:path>
            </a:pathLst>
          </a:custGeom>
          <a:gradFill flip="none" rotWithShape="1">
            <a:gsLst>
              <a:gs pos="0">
                <a:srgbClr val="0070C0"/>
              </a:gs>
              <a:gs pos="19000">
                <a:srgbClr val="0070C0">
                  <a:alpha val="35000"/>
                </a:srgbClr>
              </a:gs>
              <a:gs pos="67000">
                <a:schemeClr val="bg1">
                  <a:alpha val="10000"/>
                </a:schemeClr>
              </a:gs>
            </a:gsLst>
            <a:lin ang="0" scaled="1"/>
            <a:tileRect/>
          </a:gradFill>
          <a:ln w="63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80CA53-2042-4E41-AC15-5A2B0D5F79FA}"/>
              </a:ext>
            </a:extLst>
          </p:cNvPr>
          <p:cNvSpPr/>
          <p:nvPr/>
        </p:nvSpPr>
        <p:spPr>
          <a:xfrm>
            <a:off x="2042391" y="1399813"/>
            <a:ext cx="1600200" cy="2423157"/>
          </a:xfrm>
          <a:prstGeom prst="ellipse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Star: 32 Points 4">
            <a:extLst>
              <a:ext uri="{FF2B5EF4-FFF2-40B4-BE49-F238E27FC236}">
                <a16:creationId xmlns:a16="http://schemas.microsoft.com/office/drawing/2014/main" id="{EAB6F96A-CEA7-4439-8D75-D8CDBB4CBB33}"/>
              </a:ext>
            </a:extLst>
          </p:cNvPr>
          <p:cNvSpPr/>
          <p:nvPr/>
        </p:nvSpPr>
        <p:spPr>
          <a:xfrm>
            <a:off x="2486540" y="2274258"/>
            <a:ext cx="711900" cy="711900"/>
          </a:xfrm>
          <a:prstGeom prst="star32">
            <a:avLst/>
          </a:prstGeom>
          <a:solidFill>
            <a:srgbClr val="FFC000">
              <a:alpha val="5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EA8C7-D52F-49B4-BDA9-88247FDB9DA0}"/>
              </a:ext>
            </a:extLst>
          </p:cNvPr>
          <p:cNvSpPr/>
          <p:nvPr/>
        </p:nvSpPr>
        <p:spPr>
          <a:xfrm>
            <a:off x="2710056" y="3707952"/>
            <a:ext cx="264869" cy="260522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6DB102-5D6C-4930-85A1-9347B2C1AA8A}"/>
              </a:ext>
            </a:extLst>
          </p:cNvPr>
          <p:cNvSpPr/>
          <p:nvPr/>
        </p:nvSpPr>
        <p:spPr>
          <a:xfrm>
            <a:off x="2718138" y="1255697"/>
            <a:ext cx="264869" cy="260522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Star: 32 Points 7">
            <a:extLst>
              <a:ext uri="{FF2B5EF4-FFF2-40B4-BE49-F238E27FC236}">
                <a16:creationId xmlns:a16="http://schemas.microsoft.com/office/drawing/2014/main" id="{70C07836-13B0-4837-9E2A-384154CC9075}"/>
              </a:ext>
            </a:extLst>
          </p:cNvPr>
          <p:cNvSpPr/>
          <p:nvPr/>
        </p:nvSpPr>
        <p:spPr>
          <a:xfrm>
            <a:off x="5916124" y="1489517"/>
            <a:ext cx="355950" cy="355950"/>
          </a:xfrm>
          <a:prstGeom prst="star32">
            <a:avLst/>
          </a:prstGeom>
          <a:solidFill>
            <a:srgbClr val="FFC000">
              <a:alpha val="5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sp>
        <p:nvSpPr>
          <p:cNvPr id="9" name="Star: 32 Points 8">
            <a:extLst>
              <a:ext uri="{FF2B5EF4-FFF2-40B4-BE49-F238E27FC236}">
                <a16:creationId xmlns:a16="http://schemas.microsoft.com/office/drawing/2014/main" id="{D3C48754-94B6-48B8-9270-99F80F1EDB3C}"/>
              </a:ext>
            </a:extLst>
          </p:cNvPr>
          <p:cNvSpPr/>
          <p:nvPr/>
        </p:nvSpPr>
        <p:spPr>
          <a:xfrm>
            <a:off x="8198764" y="2058652"/>
            <a:ext cx="355950" cy="355950"/>
          </a:xfrm>
          <a:prstGeom prst="star32">
            <a:avLst/>
          </a:prstGeom>
          <a:solidFill>
            <a:srgbClr val="FFC000">
              <a:alpha val="5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DEA4EA-162C-4271-9F02-1EFD61A0EF2F}"/>
              </a:ext>
            </a:extLst>
          </p:cNvPr>
          <p:cNvSpPr/>
          <p:nvPr/>
        </p:nvSpPr>
        <p:spPr>
          <a:xfrm>
            <a:off x="2982191" y="1411357"/>
            <a:ext cx="5200073" cy="794327"/>
          </a:xfrm>
          <a:custGeom>
            <a:avLst/>
            <a:gdLst>
              <a:gd name="connsiteX0" fmla="*/ 3953164 w 5394036"/>
              <a:gd name="connsiteY0" fmla="*/ 508000 h 895927"/>
              <a:gd name="connsiteX1" fmla="*/ 0 w 5394036"/>
              <a:gd name="connsiteY1" fmla="*/ 0 h 895927"/>
              <a:gd name="connsiteX2" fmla="*/ 5394036 w 5394036"/>
              <a:gd name="connsiteY2" fmla="*/ 895927 h 895927"/>
              <a:gd name="connsiteX0" fmla="*/ 3916219 w 5394036"/>
              <a:gd name="connsiteY0" fmla="*/ 277091 h 895927"/>
              <a:gd name="connsiteX1" fmla="*/ 0 w 5394036"/>
              <a:gd name="connsiteY1" fmla="*/ 0 h 895927"/>
              <a:gd name="connsiteX2" fmla="*/ 5394036 w 5394036"/>
              <a:gd name="connsiteY2" fmla="*/ 895927 h 895927"/>
              <a:gd name="connsiteX0" fmla="*/ 3916219 w 5172364"/>
              <a:gd name="connsiteY0" fmla="*/ 277091 h 868218"/>
              <a:gd name="connsiteX1" fmla="*/ 0 w 5172364"/>
              <a:gd name="connsiteY1" fmla="*/ 0 h 868218"/>
              <a:gd name="connsiteX2" fmla="*/ 5172364 w 5172364"/>
              <a:gd name="connsiteY2" fmla="*/ 868218 h 868218"/>
              <a:gd name="connsiteX0" fmla="*/ 2927928 w 5172364"/>
              <a:gd name="connsiteY0" fmla="*/ 240146 h 868218"/>
              <a:gd name="connsiteX1" fmla="*/ 0 w 5172364"/>
              <a:gd name="connsiteY1" fmla="*/ 0 h 868218"/>
              <a:gd name="connsiteX2" fmla="*/ 5172364 w 5172364"/>
              <a:gd name="connsiteY2" fmla="*/ 868218 h 868218"/>
              <a:gd name="connsiteX0" fmla="*/ 2927928 w 5200073"/>
              <a:gd name="connsiteY0" fmla="*/ 240146 h 794327"/>
              <a:gd name="connsiteX1" fmla="*/ 0 w 5200073"/>
              <a:gd name="connsiteY1" fmla="*/ 0 h 794327"/>
              <a:gd name="connsiteX2" fmla="*/ 5200073 w 5200073"/>
              <a:gd name="connsiteY2" fmla="*/ 794327 h 79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073" h="794327">
                <a:moveTo>
                  <a:pt x="2927928" y="240146"/>
                </a:moveTo>
                <a:lnTo>
                  <a:pt x="0" y="0"/>
                </a:lnTo>
                <a:lnTo>
                  <a:pt x="5200073" y="794327"/>
                </a:lnTo>
              </a:path>
            </a:pathLst>
          </a:custGeom>
          <a:gradFill flip="none" rotWithShape="1">
            <a:gsLst>
              <a:gs pos="0">
                <a:srgbClr val="0070C0"/>
              </a:gs>
              <a:gs pos="19000">
                <a:srgbClr val="0070C0">
                  <a:alpha val="35000"/>
                </a:srgbClr>
              </a:gs>
              <a:gs pos="67000">
                <a:schemeClr val="bg1">
                  <a:alpha val="10000"/>
                </a:schemeClr>
              </a:gs>
            </a:gsLst>
            <a:lin ang="0" scaled="1"/>
            <a:tileRect/>
          </a:gradFill>
          <a:ln w="63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6D9B9CB3-FC08-4030-9DE9-B796A96B41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2368" y="4244913"/>
            <a:ext cx="4782312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98893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32A5-360D-4E30-ACF2-8A528BE9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</a:t>
            </a:r>
            <a:r>
              <a:rPr lang="bg-BG" dirty="0"/>
              <a:t> шлемове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4CBE2-7F67-4AC2-AF1D-2607413A96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>
            <a:normAutofit/>
          </a:bodyPr>
          <a:lstStyle/>
          <a:p>
            <a:pPr lvl="1"/>
            <a:r>
              <a:rPr lang="bg-BG" dirty="0"/>
              <a:t>Най-висок ценови клас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500-2000</a:t>
            </a:r>
            <a:r>
              <a:rPr lang="bg-BG" dirty="0"/>
              <a:t> </a:t>
            </a:r>
            <a:r>
              <a:rPr lang="bg-BG" dirty="0" err="1"/>
              <a:t>лв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Собствен компютър с екран и сензори</a:t>
            </a:r>
          </a:p>
          <a:p>
            <a:pPr lvl="1"/>
            <a:r>
              <a:rPr lang="bg-BG" dirty="0"/>
              <a:t>Контролери – отделни за лява и дясна ръка, бутони,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ориентация</a:t>
            </a:r>
          </a:p>
          <a:p>
            <a:pPr lvl="1"/>
            <a:r>
              <a:rPr lang="bg-BG" dirty="0"/>
              <a:t>Прецизна ориентация и движения</a:t>
            </a:r>
          </a:p>
          <a:p>
            <a:pPr lvl="1"/>
            <a:r>
              <a:rPr lang="bg-BG" dirty="0"/>
              <a:t>Микрофон, слушалки, вградени камери</a:t>
            </a:r>
          </a:p>
        </p:txBody>
      </p:sp>
    </p:spTree>
    <p:extLst>
      <p:ext uri="{BB962C8B-B14F-4D97-AF65-F5344CB8AC3E}">
        <p14:creationId xmlns:p14="http://schemas.microsoft.com/office/powerpoint/2010/main" val="134628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D9289-83E5-4005-8C07-C5CF49E6F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763000" cy="6553200"/>
          </a:xfrm>
        </p:spPr>
        <p:txBody>
          <a:bodyPr/>
          <a:lstStyle/>
          <a:p>
            <a:pPr lvl="1"/>
            <a:r>
              <a:rPr lang="bg-BG" dirty="0"/>
              <a:t>Комплект </a:t>
            </a:r>
            <a:r>
              <a:rPr lang="en-US" dirty="0"/>
              <a:t>Oculus Quest 2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A0C16-9488-4FAF-8485-9FA9E6054B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9734"/>
            <a:ext cx="9144000" cy="406458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8CF145-E35F-4D13-BEA2-2BED68939B0E}"/>
              </a:ext>
            </a:extLst>
          </p:cNvPr>
          <p:cNvSpPr txBox="1">
            <a:spLocks/>
          </p:cNvSpPr>
          <p:nvPr/>
        </p:nvSpPr>
        <p:spPr>
          <a:xfrm>
            <a:off x="4060168" y="1389234"/>
            <a:ext cx="1252264" cy="381000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2000" b="0" dirty="0">
                <a:solidFill>
                  <a:sysClr val="windowText" lastClr="000000"/>
                </a:solidFill>
              </a:rPr>
              <a:t>Очилата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D4EB210-C413-4837-A49F-3F083D3D9D6C}"/>
              </a:ext>
            </a:extLst>
          </p:cNvPr>
          <p:cNvSpPr txBox="1">
            <a:spLocks/>
          </p:cNvSpPr>
          <p:nvPr/>
        </p:nvSpPr>
        <p:spPr>
          <a:xfrm>
            <a:off x="990600" y="5278266"/>
            <a:ext cx="1676386" cy="669092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2000" b="0" dirty="0">
                <a:solidFill>
                  <a:sysClr val="windowText" lastClr="000000"/>
                </a:solidFill>
              </a:rPr>
              <a:t>Контролери за ръце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CB9BAFE-F041-43D5-810C-457EF0FC4C04}"/>
              </a:ext>
            </a:extLst>
          </p:cNvPr>
          <p:cNvSpPr txBox="1">
            <a:spLocks/>
          </p:cNvSpPr>
          <p:nvPr/>
        </p:nvSpPr>
        <p:spPr>
          <a:xfrm>
            <a:off x="6655151" y="5253947"/>
            <a:ext cx="2046347" cy="627231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2000" b="0" dirty="0">
                <a:solidFill>
                  <a:sysClr val="windowText" lastClr="000000"/>
                </a:solidFill>
              </a:rPr>
              <a:t>Непатриотичен щепсел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6AE29F3-B8F0-41DE-98EA-3524C964140F}"/>
              </a:ext>
            </a:extLst>
          </p:cNvPr>
          <p:cNvSpPr txBox="1">
            <a:spLocks/>
          </p:cNvSpPr>
          <p:nvPr/>
        </p:nvSpPr>
        <p:spPr>
          <a:xfrm>
            <a:off x="990600" y="1106560"/>
            <a:ext cx="1720519" cy="627230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2000" b="0" dirty="0">
                <a:solidFill>
                  <a:sysClr val="windowText" lastClr="000000"/>
                </a:solidFill>
              </a:rPr>
              <a:t>Познайте какво е това</a:t>
            </a:r>
          </a:p>
        </p:txBody>
      </p:sp>
    </p:spTree>
    <p:extLst>
      <p:ext uri="{BB962C8B-B14F-4D97-AF65-F5344CB8AC3E}">
        <p14:creationId xmlns:p14="http://schemas.microsoft.com/office/powerpoint/2010/main" val="4065061977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3116-1CBB-4A8C-A839-E656DA951D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763000" cy="6553200"/>
          </a:xfrm>
        </p:spPr>
        <p:txBody>
          <a:bodyPr/>
          <a:lstStyle/>
          <a:p>
            <a:pPr lvl="1"/>
            <a:r>
              <a:rPr lang="bg-BG" dirty="0"/>
              <a:t>Контролери</a:t>
            </a:r>
          </a:p>
        </p:txBody>
      </p:sp>
      <p:pic>
        <p:nvPicPr>
          <p:cNvPr id="3" name="Picture 2" descr="https://brain-images-ssl.cdn.dixons.com/9/0/10214109/l_10214109_007.jpg">
            <a:extLst>
              <a:ext uri="{FF2B5EF4-FFF2-40B4-BE49-F238E27FC236}">
                <a16:creationId xmlns:a16="http://schemas.microsoft.com/office/drawing/2014/main" id="{8320D710-972F-435D-8021-7D7E91858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14501" y="1219200"/>
            <a:ext cx="5714998" cy="453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F06E68-90A7-4F67-AC96-3582B8AADE1D}"/>
              </a:ext>
            </a:extLst>
          </p:cNvPr>
          <p:cNvGrpSpPr/>
          <p:nvPr/>
        </p:nvGrpSpPr>
        <p:grpSpPr>
          <a:xfrm>
            <a:off x="6498336" y="2823397"/>
            <a:ext cx="1835711" cy="354717"/>
            <a:chOff x="760798" y="4489828"/>
            <a:chExt cx="1835711" cy="354717"/>
          </a:xfrm>
          <a:noFill/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383D2E67-1571-4CD8-8432-4BC090E9456E}"/>
                </a:ext>
              </a:extLst>
            </p:cNvPr>
            <p:cNvSpPr txBox="1">
              <a:spLocks/>
            </p:cNvSpPr>
            <p:nvPr/>
          </p:nvSpPr>
          <p:spPr>
            <a:xfrm>
              <a:off x="1702254" y="4489828"/>
              <a:ext cx="894255" cy="354717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ysClr val="windowText" lastClr="000000"/>
                  </a:solidFill>
                </a:rPr>
                <a:t>Окулус</a:t>
              </a:r>
              <a:endParaRPr lang="bg-BG" sz="1800" b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C1ECFD1-1953-4CEB-AFF4-488B708B3FCF}"/>
                </a:ext>
              </a:extLst>
            </p:cNvPr>
            <p:cNvCxnSpPr>
              <a:cxnSpLocks/>
            </p:cNvCxnSpPr>
            <p:nvPr/>
          </p:nvCxnSpPr>
          <p:spPr>
            <a:xfrm>
              <a:off x="760798" y="4667187"/>
              <a:ext cx="969264" cy="0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FA5037-8685-4B11-81BB-77411DE73621}"/>
              </a:ext>
            </a:extLst>
          </p:cNvPr>
          <p:cNvGrpSpPr/>
          <p:nvPr/>
        </p:nvGrpSpPr>
        <p:grpSpPr>
          <a:xfrm>
            <a:off x="3890362" y="3333750"/>
            <a:ext cx="1349150" cy="342899"/>
            <a:chOff x="816896" y="4951518"/>
            <a:chExt cx="1349150" cy="342899"/>
          </a:xfrm>
          <a:noFill/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768B4595-A43C-40FC-81E7-8D2153BEE6C2}"/>
                </a:ext>
              </a:extLst>
            </p:cNvPr>
            <p:cNvSpPr txBox="1">
              <a:spLocks/>
            </p:cNvSpPr>
            <p:nvPr/>
          </p:nvSpPr>
          <p:spPr>
            <a:xfrm>
              <a:off x="1050749" y="4951518"/>
              <a:ext cx="881444" cy="342899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>
                  <a:solidFill>
                    <a:sysClr val="windowText" lastClr="000000"/>
                  </a:solidFill>
                </a:rPr>
                <a:t>Спусък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F5E716-6669-498C-BDE9-E5324CF71446}"/>
                </a:ext>
              </a:extLst>
            </p:cNvPr>
            <p:cNvCxnSpPr>
              <a:cxnSpLocks/>
            </p:cNvCxnSpPr>
            <p:nvPr/>
          </p:nvCxnSpPr>
          <p:spPr>
            <a:xfrm>
              <a:off x="816896" y="5294417"/>
              <a:ext cx="1349150" cy="0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CE4AD-2268-40C5-A522-20DC9A8395B1}"/>
              </a:ext>
            </a:extLst>
          </p:cNvPr>
          <p:cNvGrpSpPr/>
          <p:nvPr/>
        </p:nvGrpSpPr>
        <p:grpSpPr>
          <a:xfrm>
            <a:off x="3114544" y="3932728"/>
            <a:ext cx="2917448" cy="322280"/>
            <a:chOff x="-577094" y="4667187"/>
            <a:chExt cx="2917448" cy="322280"/>
          </a:xfrm>
          <a:noFill/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24CB7736-E52F-4CA8-9047-EC26D921BCF9}"/>
                </a:ext>
              </a:extLst>
            </p:cNvPr>
            <p:cNvSpPr txBox="1">
              <a:spLocks/>
            </p:cNvSpPr>
            <p:nvPr/>
          </p:nvSpPr>
          <p:spPr>
            <a:xfrm>
              <a:off x="202659" y="4667187"/>
              <a:ext cx="1357943" cy="322280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>
                  <a:solidFill>
                    <a:sysClr val="windowText" lastClr="000000"/>
                  </a:solidFill>
                </a:rPr>
                <a:t>Ръкохватка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879AF2-3A2B-4BD3-B5D2-04FDBCFEE003}"/>
                </a:ext>
              </a:extLst>
            </p:cNvPr>
            <p:cNvCxnSpPr>
              <a:cxnSpLocks/>
            </p:cNvCxnSpPr>
            <p:nvPr/>
          </p:nvCxnSpPr>
          <p:spPr>
            <a:xfrm>
              <a:off x="-577094" y="4667187"/>
              <a:ext cx="2917448" cy="0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A73879-13C7-46FC-8473-23BB16660E6F}"/>
              </a:ext>
            </a:extLst>
          </p:cNvPr>
          <p:cNvGrpSpPr/>
          <p:nvPr/>
        </p:nvGrpSpPr>
        <p:grpSpPr>
          <a:xfrm>
            <a:off x="5484208" y="1642951"/>
            <a:ext cx="1211976" cy="1132685"/>
            <a:chOff x="541494" y="4311799"/>
            <a:chExt cx="1211976" cy="1132685"/>
          </a:xfrm>
          <a:noFill/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0FFA4F98-B0BB-4F14-BD9F-A6A2BA3B0C90}"/>
                </a:ext>
              </a:extLst>
            </p:cNvPr>
            <p:cNvSpPr txBox="1">
              <a:spLocks/>
            </p:cNvSpPr>
            <p:nvPr/>
          </p:nvSpPr>
          <p:spPr>
            <a:xfrm>
              <a:off x="541494" y="4311799"/>
              <a:ext cx="1211976" cy="354717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ysClr val="windowText" lastClr="000000"/>
                  </a:solidFill>
                </a:rPr>
                <a:t>Джойстик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BD005A-6874-4E9D-88DD-2ADFF951F928}"/>
                </a:ext>
              </a:extLst>
            </p:cNvPr>
            <p:cNvCxnSpPr>
              <a:cxnSpLocks/>
            </p:cNvCxnSpPr>
            <p:nvPr/>
          </p:nvCxnSpPr>
          <p:spPr>
            <a:xfrm>
              <a:off x="1143604" y="4667187"/>
              <a:ext cx="0" cy="777297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D21B76-8200-4E64-B260-EA1DB642F009}"/>
              </a:ext>
            </a:extLst>
          </p:cNvPr>
          <p:cNvGrpSpPr/>
          <p:nvPr/>
        </p:nvGrpSpPr>
        <p:grpSpPr>
          <a:xfrm>
            <a:off x="2362200" y="1676060"/>
            <a:ext cx="1211976" cy="1099576"/>
            <a:chOff x="1698340" y="4344908"/>
            <a:chExt cx="1211976" cy="1099576"/>
          </a:xfrm>
          <a:noFill/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BD36C5F1-1DEB-44BE-9086-6F031DECAEC4}"/>
                </a:ext>
              </a:extLst>
            </p:cNvPr>
            <p:cNvSpPr txBox="1">
              <a:spLocks/>
            </p:cNvSpPr>
            <p:nvPr/>
          </p:nvSpPr>
          <p:spPr>
            <a:xfrm>
              <a:off x="1698340" y="4344908"/>
              <a:ext cx="1211976" cy="354717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ysClr val="windowText" lastClr="000000"/>
                  </a:solidFill>
                </a:rPr>
                <a:t>Джойстик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778D8A-B9E9-47C3-A833-E611C30DD678}"/>
                </a:ext>
              </a:extLst>
            </p:cNvPr>
            <p:cNvCxnSpPr>
              <a:cxnSpLocks/>
            </p:cNvCxnSpPr>
            <p:nvPr/>
          </p:nvCxnSpPr>
          <p:spPr>
            <a:xfrm>
              <a:off x="2355580" y="4667187"/>
              <a:ext cx="0" cy="777297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78D916-15C6-43E6-B4B8-97D1408DE974}"/>
              </a:ext>
            </a:extLst>
          </p:cNvPr>
          <p:cNvGrpSpPr/>
          <p:nvPr/>
        </p:nvGrpSpPr>
        <p:grpSpPr>
          <a:xfrm>
            <a:off x="1069606" y="2804293"/>
            <a:ext cx="1499858" cy="354717"/>
            <a:chOff x="1719486" y="4470724"/>
            <a:chExt cx="1499858" cy="354717"/>
          </a:xfrm>
          <a:noFill/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5F0E60A9-86EE-49BA-BAB3-AFCFB845CE2C}"/>
                </a:ext>
              </a:extLst>
            </p:cNvPr>
            <p:cNvSpPr txBox="1">
              <a:spLocks/>
            </p:cNvSpPr>
            <p:nvPr/>
          </p:nvSpPr>
          <p:spPr>
            <a:xfrm>
              <a:off x="1719486" y="4470724"/>
              <a:ext cx="812636" cy="354717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ysClr val="windowText" lastClr="000000"/>
                  </a:solidFill>
                </a:rPr>
                <a:t>Меню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732F61D-562C-44C9-9F8C-7C3D54768C99}"/>
                </a:ext>
              </a:extLst>
            </p:cNvPr>
            <p:cNvCxnSpPr>
              <a:cxnSpLocks/>
            </p:cNvCxnSpPr>
            <p:nvPr/>
          </p:nvCxnSpPr>
          <p:spPr>
            <a:xfrm>
              <a:off x="2478680" y="4667187"/>
              <a:ext cx="740664" cy="0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E0A2C6-DFE2-4A39-BCDE-21DAA011DC0E}"/>
              </a:ext>
            </a:extLst>
          </p:cNvPr>
          <p:cNvGrpSpPr/>
          <p:nvPr/>
        </p:nvGrpSpPr>
        <p:grpSpPr>
          <a:xfrm>
            <a:off x="3325920" y="2286855"/>
            <a:ext cx="364015" cy="632072"/>
            <a:chOff x="992662" y="4600985"/>
            <a:chExt cx="364015" cy="632072"/>
          </a:xfrm>
          <a:noFill/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505CF176-8BBC-47F6-BF08-E8B88009DB96}"/>
                </a:ext>
              </a:extLst>
            </p:cNvPr>
            <p:cNvSpPr txBox="1">
              <a:spLocks/>
            </p:cNvSpPr>
            <p:nvPr/>
          </p:nvSpPr>
          <p:spPr>
            <a:xfrm>
              <a:off x="992662" y="4600985"/>
              <a:ext cx="364015" cy="328127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ysClr val="windowText" lastClr="000000"/>
                  </a:solidFill>
                </a:rPr>
                <a:t>Y</a:t>
              </a:r>
              <a:endParaRPr lang="bg-BG" sz="1800" b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55C9FC-2C10-4DAB-B7F3-49D86D364913}"/>
                </a:ext>
              </a:extLst>
            </p:cNvPr>
            <p:cNvCxnSpPr>
              <a:cxnSpLocks/>
            </p:cNvCxnSpPr>
            <p:nvPr/>
          </p:nvCxnSpPr>
          <p:spPr>
            <a:xfrm>
              <a:off x="1143604" y="4904930"/>
              <a:ext cx="0" cy="328127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234AB1-E3CF-4D58-AE67-51AE22D8A5A7}"/>
              </a:ext>
            </a:extLst>
          </p:cNvPr>
          <p:cNvGrpSpPr/>
          <p:nvPr/>
        </p:nvGrpSpPr>
        <p:grpSpPr>
          <a:xfrm>
            <a:off x="2961905" y="3044469"/>
            <a:ext cx="364015" cy="490934"/>
            <a:chOff x="990965" y="4534583"/>
            <a:chExt cx="364015" cy="490934"/>
          </a:xfrm>
          <a:noFill/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568E929F-20CB-4917-AEDA-90F6D49D1D35}"/>
                </a:ext>
              </a:extLst>
            </p:cNvPr>
            <p:cNvSpPr txBox="1">
              <a:spLocks/>
            </p:cNvSpPr>
            <p:nvPr/>
          </p:nvSpPr>
          <p:spPr>
            <a:xfrm>
              <a:off x="990965" y="4697390"/>
              <a:ext cx="364015" cy="328127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ysClr val="windowText" lastClr="000000"/>
                  </a:solidFill>
                </a:rPr>
                <a:t>X</a:t>
              </a:r>
              <a:endParaRPr lang="bg-BG" sz="1800" b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C1A7FF-0703-4C3F-BF77-319358B7E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3604" y="4534583"/>
              <a:ext cx="0" cy="228048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EBEB61-694F-464D-A5AF-304DC49D2F7B}"/>
              </a:ext>
            </a:extLst>
          </p:cNvPr>
          <p:cNvGrpSpPr/>
          <p:nvPr/>
        </p:nvGrpSpPr>
        <p:grpSpPr>
          <a:xfrm>
            <a:off x="5464290" y="2212897"/>
            <a:ext cx="364015" cy="706031"/>
            <a:chOff x="941440" y="4527026"/>
            <a:chExt cx="364015" cy="706031"/>
          </a:xfrm>
          <a:noFill/>
        </p:grpSpPr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24209DFA-8169-4EB6-AC28-A590C303388A}"/>
                </a:ext>
              </a:extLst>
            </p:cNvPr>
            <p:cNvSpPr txBox="1">
              <a:spLocks/>
            </p:cNvSpPr>
            <p:nvPr/>
          </p:nvSpPr>
          <p:spPr>
            <a:xfrm>
              <a:off x="941440" y="4527026"/>
              <a:ext cx="364015" cy="328127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>
                  <a:solidFill>
                    <a:sysClr val="windowText" lastClr="000000"/>
                  </a:solidFill>
                </a:rPr>
                <a:t>B</a:t>
              </a:r>
              <a:endParaRPr lang="bg-BG" sz="1800" b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CECC37-44E7-4816-9FF4-F92E42D788DE}"/>
                </a:ext>
              </a:extLst>
            </p:cNvPr>
            <p:cNvCxnSpPr>
              <a:cxnSpLocks/>
            </p:cNvCxnSpPr>
            <p:nvPr/>
          </p:nvCxnSpPr>
          <p:spPr>
            <a:xfrm>
              <a:off x="1143604" y="4828729"/>
              <a:ext cx="0" cy="404328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C1F7BE-1BDE-4BB0-B8D3-BA6A4673036D}"/>
              </a:ext>
            </a:extLst>
          </p:cNvPr>
          <p:cNvGrpSpPr/>
          <p:nvPr/>
        </p:nvGrpSpPr>
        <p:grpSpPr>
          <a:xfrm>
            <a:off x="5828305" y="3049104"/>
            <a:ext cx="364015" cy="512048"/>
            <a:chOff x="1305693" y="4539217"/>
            <a:chExt cx="364015" cy="512048"/>
          </a:xfrm>
          <a:noFill/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C4BF4511-019B-4AD8-BB43-864B6E6FA64B}"/>
                </a:ext>
              </a:extLst>
            </p:cNvPr>
            <p:cNvSpPr txBox="1">
              <a:spLocks/>
            </p:cNvSpPr>
            <p:nvPr/>
          </p:nvSpPr>
          <p:spPr>
            <a:xfrm>
              <a:off x="1305693" y="4723138"/>
              <a:ext cx="364015" cy="328127"/>
            </a:xfrm>
            <a:prstGeom prst="rect">
              <a:avLst/>
            </a:prstGeom>
            <a:grp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>
                  <a:solidFill>
                    <a:sysClr val="windowText" lastClr="000000"/>
                  </a:solidFill>
                </a:rPr>
                <a:t>A</a:t>
              </a:r>
              <a:endParaRPr lang="bg-BG" sz="1800" b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BEA5A9-2201-4947-9F04-C77F2B4B62D9}"/>
                </a:ext>
              </a:extLst>
            </p:cNvPr>
            <p:cNvCxnSpPr>
              <a:cxnSpLocks/>
            </p:cNvCxnSpPr>
            <p:nvPr/>
          </p:nvCxnSpPr>
          <p:spPr>
            <a:xfrm>
              <a:off x="1507857" y="4539217"/>
              <a:ext cx="0" cy="223413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15944324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26BA41-6057-4D88-943A-CA2D489EF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763000" cy="6553200"/>
          </a:xfrm>
        </p:spPr>
        <p:txBody>
          <a:bodyPr>
            <a:normAutofit/>
          </a:bodyPr>
          <a:lstStyle/>
          <a:p>
            <a:pPr lvl="1"/>
            <a:r>
              <a:rPr lang="bg-BG" dirty="0"/>
              <a:t>Виртуални контролери и строене с кубчета</a:t>
            </a:r>
          </a:p>
          <a:p>
            <a:pPr lvl="1"/>
            <a:r>
              <a:rPr lang="bg-BG" dirty="0"/>
              <a:t>Посочване с поглед и посочване с контролер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E21C8-1B52-4113-8B64-17F52D5BE2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320" y="1676400"/>
            <a:ext cx="282068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34D67-5064-4600-8240-B0D13E11CB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3999" y="3733800"/>
            <a:ext cx="2820681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2C4D8-3D1C-4FD3-A19E-CEC9952730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320" y="3733800"/>
            <a:ext cx="2820682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70D70-170F-4743-8BE6-5334F9BEE2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3999" y="1675558"/>
            <a:ext cx="2820682" cy="18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13963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FA6B-B8E8-4222-99E0-8F6DC5C3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Сензори в смартфоните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D2A65-2D18-40F0-B03B-2729A9C05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bg-BG" dirty="0" err="1">
                <a:solidFill>
                  <a:srgbClr val="FF388C"/>
                </a:solidFill>
              </a:rPr>
              <a:t>Акселометър</a:t>
            </a:r>
            <a:r>
              <a:rPr lang="bg-BG" dirty="0"/>
              <a:t> – ускорение по трите оси</a:t>
            </a:r>
          </a:p>
          <a:p>
            <a:pPr lvl="1"/>
            <a:r>
              <a:rPr lang="bg-BG" dirty="0">
                <a:solidFill>
                  <a:srgbClr val="FF388C"/>
                </a:solidFill>
              </a:rPr>
              <a:t>Жироскоп</a:t>
            </a:r>
            <a:r>
              <a:rPr lang="bg-BG" dirty="0"/>
              <a:t> – </a:t>
            </a:r>
            <a:r>
              <a:rPr lang="bg-BG" dirty="0" err="1"/>
              <a:t>завъртяност</a:t>
            </a:r>
            <a:r>
              <a:rPr lang="bg-BG" dirty="0"/>
              <a:t> в пространството</a:t>
            </a:r>
          </a:p>
          <a:p>
            <a:pPr lvl="1"/>
            <a:r>
              <a:rPr lang="bg-BG" dirty="0">
                <a:solidFill>
                  <a:srgbClr val="FF388C"/>
                </a:solidFill>
              </a:rPr>
              <a:t>Магнитен сензор</a:t>
            </a:r>
            <a:r>
              <a:rPr lang="bg-BG" dirty="0"/>
              <a:t> – ориентация спрямо магнитното поле</a:t>
            </a:r>
          </a:p>
          <a:p>
            <a:pPr lvl="1"/>
            <a:r>
              <a:rPr lang="bg-BG" dirty="0">
                <a:solidFill>
                  <a:srgbClr val="FF388C"/>
                </a:solidFill>
              </a:rPr>
              <a:t>Барометър</a:t>
            </a:r>
            <a:r>
              <a:rPr lang="bg-BG" dirty="0"/>
              <a:t> – налягане и надморска височина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B883897-F009-4B40-9E99-1F94E4CC4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3733800"/>
            <a:ext cx="32512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574FB7EA-FA1D-4E49-9940-79CEFF8AFC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3750013"/>
            <a:ext cx="32512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638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703C-AF66-4D06-9F24-EAD97CCE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</a:t>
            </a:r>
            <a:r>
              <a:rPr lang="bg-BG" dirty="0"/>
              <a:t> със смартфон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4C188-52E5-45FF-B01F-A76C6F224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>
            <a:normAutofit/>
          </a:bodyPr>
          <a:lstStyle/>
          <a:p>
            <a:pPr lvl="1"/>
            <a:r>
              <a:rPr lang="bg-BG" dirty="0"/>
              <a:t>НЛО – блоковете са снимани, докато НЛО-тата са компютърно генерирани спрямо сензорите</a:t>
            </a:r>
          </a:p>
          <a:p>
            <a:pPr lvl="1"/>
            <a:r>
              <a:rPr lang="bg-BG" dirty="0"/>
              <a:t>Наслагване в реално време на синтетични образи върху видео от камера – проба на  живо</a:t>
            </a:r>
          </a:p>
          <a:p>
            <a:pPr lvl="1"/>
            <a:r>
              <a:rPr lang="bg-BG" dirty="0"/>
              <a:t>Добавяне на </a:t>
            </a:r>
            <a:r>
              <a:rPr lang="en-US" dirty="0"/>
              <a:t>AR </a:t>
            </a:r>
            <a:r>
              <a:rPr lang="bg-BG" dirty="0"/>
              <a:t>кристали върху 3</a:t>
            </a:r>
            <a:r>
              <a:rPr lang="en-US" dirty="0"/>
              <a:t>D</a:t>
            </a:r>
            <a:r>
              <a:rPr lang="bg-BG" dirty="0"/>
              <a:t> видео</a:t>
            </a:r>
          </a:p>
          <a:p>
            <a:pPr lvl="1"/>
            <a:endParaRPr lang="bg-BG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9F95D1E-BDC1-467A-8C23-FB84E19C7F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35" y="3810000"/>
            <a:ext cx="257402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91D15B40-B394-4AAC-B35C-8A81C0A021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8617" y="3810000"/>
            <a:ext cx="257402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A4CE8EAB-8AFC-42B7-9101-47CEA77B7A6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200" y="3810000"/>
            <a:ext cx="257402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715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761E-F70D-416F-BD33-962F98F4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Реалности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C8238-2E4B-4E67-A20E-FB8085F0DB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Спектър</a:t>
            </a:r>
            <a:r>
              <a:rPr lang="en-US" dirty="0"/>
              <a:t> </a:t>
            </a:r>
            <a:r>
              <a:rPr lang="bg-BG" dirty="0"/>
              <a:t>от реалности</a:t>
            </a:r>
          </a:p>
          <a:p>
            <a:pPr lvl="1"/>
            <a:r>
              <a:rPr lang="bg-BG" dirty="0"/>
              <a:t>Различни като ефект, технологии, възможности и степен на реализация</a:t>
            </a:r>
          </a:p>
          <a:p>
            <a:pPr lvl="1"/>
            <a:r>
              <a:rPr lang="bg-BG" dirty="0"/>
              <a:t>Припокриващи се зони на действие</a:t>
            </a:r>
          </a:p>
          <a:p>
            <a:pPr lvl="1"/>
            <a:r>
              <a:rPr lang="bg-BG" dirty="0"/>
              <a:t>Все още са в процес на активно дефиниране и развитие</a:t>
            </a:r>
          </a:p>
        </p:txBody>
      </p:sp>
    </p:spTree>
    <p:extLst>
      <p:ext uri="{BB962C8B-B14F-4D97-AF65-F5344CB8AC3E}">
        <p14:creationId xmlns:p14="http://schemas.microsoft.com/office/powerpoint/2010/main" val="3304235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47D8-BD55-4E27-AF7F-E2783104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Трасиране на движение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60744-54E4-44B9-BDE8-160C061C3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990600"/>
            <a:ext cx="8763000" cy="5791200"/>
          </a:xfrm>
        </p:spPr>
        <p:txBody>
          <a:bodyPr/>
          <a:lstStyle/>
          <a:p>
            <a:pPr lvl="1"/>
            <a:r>
              <a:rPr lang="bg-BG" dirty="0"/>
              <a:t>Три скелета, всеки със собствено движение, уловено с </a:t>
            </a:r>
            <a:r>
              <a:rPr lang="en-US" dirty="0"/>
              <a:t>motion tracking</a:t>
            </a:r>
          </a:p>
          <a:p>
            <a:pPr lvl="1"/>
            <a:r>
              <a:rPr lang="bg-BG" dirty="0"/>
              <a:t>Виртуална сцена с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модел, който е анимиран с конкретно движение</a:t>
            </a:r>
          </a:p>
          <a:p>
            <a:pPr lvl="1"/>
            <a:r>
              <a:rPr lang="bg-BG" dirty="0"/>
              <a:t>Намиране на лица във видео клип в реално време (точността зависи от библиотеката)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90579F0-E6E3-40EF-8309-6670B3AB52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5562" y="4038600"/>
            <a:ext cx="24384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E0BF1948-B885-46CC-A590-C8C2214A84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038600"/>
            <a:ext cx="24384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EEBC22E-C750-4842-AB44-EC3A223AF97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3924" y="4038600"/>
            <a:ext cx="2971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2366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B7CF-8D60-4B09-8D27-F53235A4B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За финал</a:t>
            </a:r>
          </a:p>
        </p:txBody>
      </p:sp>
    </p:spTree>
    <p:extLst>
      <p:ext uri="{BB962C8B-B14F-4D97-AF65-F5344CB8AC3E}">
        <p14:creationId xmlns:p14="http://schemas.microsoft.com/office/powerpoint/2010/main" val="1560968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Заключение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A7107-38FD-4124-B5FA-F42C1DD6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Първата вълн</a:t>
            </a:r>
            <a:r>
              <a:rPr lang="en-GB" dirty="0"/>
              <a:t>à</a:t>
            </a:r>
            <a:endParaRPr lang="bg-BG" dirty="0"/>
          </a:p>
          <a:p>
            <a:pPr lvl="1"/>
            <a:r>
              <a:rPr lang="ru-RU" dirty="0"/>
              <a:t>Приключил</a:t>
            </a:r>
            <a:r>
              <a:rPr lang="bg-BG" dirty="0"/>
              <a:t>а</a:t>
            </a:r>
            <a:r>
              <a:rPr lang="ru-RU" dirty="0"/>
              <a:t> в края на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1990</a:t>
            </a:r>
            <a:r>
              <a:rPr lang="ru-RU" dirty="0"/>
              <a:t>-те</a:t>
            </a:r>
          </a:p>
          <a:p>
            <a:pPr lvl="1"/>
            <a:r>
              <a:rPr lang="ru-RU" dirty="0"/>
              <a:t>Скъпи и неудобни устройства</a:t>
            </a:r>
          </a:p>
          <a:p>
            <a:pPr lvl="1"/>
            <a:r>
              <a:rPr lang="bg-BG" dirty="0"/>
              <a:t>За</a:t>
            </a:r>
            <a:r>
              <a:rPr lang="ru-RU" dirty="0"/>
              <a:t> военни, правителства, университети</a:t>
            </a:r>
          </a:p>
          <a:p>
            <a:r>
              <a:rPr lang="ru-RU" dirty="0"/>
              <a:t>Втората вълн</a:t>
            </a:r>
            <a:r>
              <a:rPr lang="en-GB" dirty="0"/>
              <a:t> à</a:t>
            </a:r>
            <a:endParaRPr lang="ru-RU" dirty="0"/>
          </a:p>
          <a:p>
            <a:pPr lvl="1"/>
            <a:r>
              <a:rPr lang="ru-RU" dirty="0"/>
              <a:t>Повече опит, достъпен хардуер</a:t>
            </a:r>
          </a:p>
          <a:p>
            <a:pPr lvl="1"/>
            <a:r>
              <a:rPr lang="ru-RU" dirty="0"/>
              <a:t>Големи инвестиции в изследвания и разработки</a:t>
            </a:r>
          </a:p>
          <a:p>
            <a:pPr lvl="1"/>
            <a:r>
              <a:rPr lang="ru-RU" dirty="0"/>
              <a:t>За огромна група потребители</a:t>
            </a:r>
          </a:p>
          <a:p>
            <a:r>
              <a:rPr lang="en-US" dirty="0"/>
              <a:t>VR</a:t>
            </a:r>
            <a:r>
              <a:rPr lang="ru-RU" dirty="0"/>
              <a:t> има дълга и богата история</a:t>
            </a:r>
          </a:p>
          <a:p>
            <a:pPr lvl="1"/>
            <a:r>
              <a:rPr lang="ru-RU" dirty="0"/>
              <a:t>И още по-бляскаво бъдеще</a:t>
            </a:r>
          </a:p>
        </p:txBody>
      </p:sp>
    </p:spTree>
    <p:extLst>
      <p:ext uri="{BB962C8B-B14F-4D97-AF65-F5344CB8AC3E}">
        <p14:creationId xmlns:p14="http://schemas.microsoft.com/office/powerpoint/2010/main" val="33956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8F16-FD9A-4A88-818F-23BBB744B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br>
              <a:rPr lang="bg-BG" dirty="0"/>
            </a:br>
            <a:r>
              <a:rPr lang="bg-BG" sz="4000" b="0" dirty="0"/>
              <a:t>(въпроси и коментари)</a:t>
            </a:r>
            <a:br>
              <a:rPr lang="bg-BG" sz="4000" b="0" dirty="0"/>
            </a:br>
            <a:r>
              <a:rPr lang="bg-BG" sz="2400" b="0" dirty="0"/>
              <a:t>( ( ако ни е останало някакво време ) )</a:t>
            </a:r>
            <a:endParaRPr lang="bg-BG" b="0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4DFD5D0-B853-4921-B390-F39A788418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4824984"/>
            <a:ext cx="2438400" cy="137160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F655C59-B1D9-4F63-B239-311EF2A2E4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450" y="4824984"/>
            <a:ext cx="2442496" cy="13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3B25F-CA68-4712-A4DA-FD4AE1FB49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Виртуална реалност </a:t>
            </a:r>
            <a:r>
              <a:rPr lang="en-US" dirty="0"/>
              <a:t>VR</a:t>
            </a:r>
            <a:endParaRPr lang="bg-BG" dirty="0"/>
          </a:p>
          <a:p>
            <a:pPr lvl="1"/>
            <a:r>
              <a:rPr lang="bg-BG" dirty="0"/>
              <a:t>На английски </a:t>
            </a:r>
            <a:r>
              <a:rPr lang="bg-BG" b="1" dirty="0" err="1">
                <a:solidFill>
                  <a:srgbClr val="0070C0"/>
                </a:solidFill>
              </a:rPr>
              <a:t>V</a:t>
            </a:r>
            <a:r>
              <a:rPr lang="bg-BG" dirty="0" err="1"/>
              <a:t>irtual</a:t>
            </a:r>
            <a:r>
              <a:rPr lang="bg-BG" dirty="0"/>
              <a:t> </a:t>
            </a:r>
            <a:r>
              <a:rPr lang="bg-BG" b="1" dirty="0" err="1">
                <a:solidFill>
                  <a:srgbClr val="0070C0"/>
                </a:solidFill>
              </a:rPr>
              <a:t>R</a:t>
            </a:r>
            <a:r>
              <a:rPr lang="bg-BG" dirty="0" err="1"/>
              <a:t>eality</a:t>
            </a:r>
            <a:endParaRPr lang="bg-BG" dirty="0"/>
          </a:p>
          <a:p>
            <a:pPr lvl="1"/>
            <a:r>
              <a:rPr lang="bg-BG" dirty="0"/>
              <a:t>Компютърно генерирана реалност</a:t>
            </a:r>
          </a:p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Симулира сигнали за сетивата ни</a:t>
            </a:r>
          </a:p>
          <a:p>
            <a:pPr lvl="1"/>
            <a:r>
              <a:rPr lang="bg-BG" dirty="0"/>
              <a:t>Потапя човек в изкуствен свят</a:t>
            </a:r>
          </a:p>
          <a:p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0D4DD-C5E9-42E6-B2FD-997E065CBD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8774"/>
          <a:stretch/>
        </p:blipFill>
        <p:spPr>
          <a:xfrm>
            <a:off x="1441380" y="3810000"/>
            <a:ext cx="4803187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8" descr="pitroom">
            <a:extLst>
              <a:ext uri="{FF2B5EF4-FFF2-40B4-BE49-F238E27FC236}">
                <a16:creationId xmlns:a16="http://schemas.microsoft.com/office/drawing/2014/main" id="{5FCD5058-780C-473F-BDCF-EC52D7A6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437" y="3810000"/>
            <a:ext cx="1805083" cy="21945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702361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F9268-46D5-4EEF-899B-6E809C914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Добавена реалност </a:t>
            </a:r>
            <a:r>
              <a:rPr lang="en-US" dirty="0"/>
              <a:t>AR</a:t>
            </a:r>
            <a:endParaRPr lang="bg-BG" dirty="0"/>
          </a:p>
          <a:p>
            <a:pPr lvl="1"/>
            <a:r>
              <a:rPr lang="bg-BG" dirty="0"/>
              <a:t>На английски </a:t>
            </a:r>
            <a:r>
              <a:rPr lang="bg-BG" b="1" dirty="0" err="1">
                <a:solidFill>
                  <a:srgbClr val="0070C0"/>
                </a:solidFill>
              </a:rPr>
              <a:t>A</a:t>
            </a:r>
            <a:r>
              <a:rPr lang="bg-BG" dirty="0" err="1"/>
              <a:t>ugmented</a:t>
            </a:r>
            <a:r>
              <a:rPr lang="bg-BG" dirty="0"/>
              <a:t> </a:t>
            </a:r>
            <a:r>
              <a:rPr lang="bg-BG" b="1" dirty="0" err="1">
                <a:solidFill>
                  <a:srgbClr val="0070C0"/>
                </a:solidFill>
              </a:rPr>
              <a:t>R</a:t>
            </a:r>
            <a:r>
              <a:rPr lang="bg-BG" dirty="0" err="1"/>
              <a:t>eality</a:t>
            </a:r>
            <a:endParaRPr lang="bg-BG" dirty="0"/>
          </a:p>
          <a:p>
            <a:pPr lvl="1"/>
            <a:r>
              <a:rPr lang="bg-BG" dirty="0"/>
              <a:t>Виртуална реалност, насложена към възприятие на реална реалност</a:t>
            </a:r>
          </a:p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Обогатява реалния свят с виртуални обекти</a:t>
            </a:r>
          </a:p>
          <a:p>
            <a:endParaRPr lang="bg-BG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C4F56E6-F613-47F7-8007-13A1AD8B4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3604007"/>
            <a:ext cx="2111459" cy="2560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D79705-E268-44DA-B99F-7FF3B075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604007"/>
            <a:ext cx="3973104" cy="2560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8158901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59637-0866-46D6-B156-D158A7F2B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Смесена реалност</a:t>
            </a:r>
            <a:r>
              <a:rPr lang="en-US" sz="3200" dirty="0"/>
              <a:t> MR (</a:t>
            </a:r>
            <a:r>
              <a:rPr lang="bg-BG" sz="3200" dirty="0" err="1">
                <a:solidFill>
                  <a:srgbClr val="0070C0"/>
                </a:solidFill>
              </a:rPr>
              <a:t>M</a:t>
            </a:r>
            <a:r>
              <a:rPr lang="bg-BG" sz="3200" dirty="0" err="1"/>
              <a:t>ixed</a:t>
            </a:r>
            <a:r>
              <a:rPr lang="bg-BG" sz="3200" dirty="0"/>
              <a:t> </a:t>
            </a:r>
            <a:r>
              <a:rPr lang="bg-BG" sz="3200" dirty="0" err="1">
                <a:solidFill>
                  <a:srgbClr val="0070C0"/>
                </a:solidFill>
              </a:rPr>
              <a:t>R</a:t>
            </a:r>
            <a:r>
              <a:rPr lang="bg-BG" sz="3200" dirty="0" err="1"/>
              <a:t>eality</a:t>
            </a:r>
            <a:r>
              <a:rPr lang="en-US" sz="3200" dirty="0"/>
              <a:t>)</a:t>
            </a:r>
            <a:endParaRPr lang="bg-BG" sz="3200" dirty="0"/>
          </a:p>
          <a:p>
            <a:pPr lvl="1"/>
            <a:r>
              <a:rPr lang="bg-BG" dirty="0"/>
              <a:t>Сливане на реален и виртуален свят</a:t>
            </a:r>
          </a:p>
          <a:p>
            <a:pPr lvl="1"/>
            <a:r>
              <a:rPr lang="bg-BG" dirty="0"/>
              <a:t>Пълно взаимодействие между реални и виртуални обекти</a:t>
            </a:r>
            <a:endParaRPr lang="en-US" dirty="0"/>
          </a:p>
          <a:p>
            <a:r>
              <a:rPr lang="bg-BG" sz="3200" dirty="0"/>
              <a:t>Разширена реалност</a:t>
            </a:r>
            <a:r>
              <a:rPr lang="en-US" sz="3200" dirty="0"/>
              <a:t> XR (</a:t>
            </a:r>
            <a:r>
              <a:rPr lang="bg-BG" sz="3200" dirty="0" err="1"/>
              <a:t>E</a:t>
            </a:r>
            <a:r>
              <a:rPr lang="bg-BG" sz="3200" dirty="0" err="1">
                <a:solidFill>
                  <a:srgbClr val="0070C0"/>
                </a:solidFill>
              </a:rPr>
              <a:t>x</a:t>
            </a:r>
            <a:r>
              <a:rPr lang="bg-BG" sz="3200" dirty="0" err="1"/>
              <a:t>tended</a:t>
            </a:r>
            <a:r>
              <a:rPr lang="bg-BG" sz="3200" dirty="0"/>
              <a:t> </a:t>
            </a:r>
            <a:r>
              <a:rPr lang="bg-BG" sz="3200" dirty="0" err="1">
                <a:solidFill>
                  <a:srgbClr val="0070C0"/>
                </a:solidFill>
              </a:rPr>
              <a:t>R</a:t>
            </a:r>
            <a:r>
              <a:rPr lang="bg-BG" sz="3200" dirty="0" err="1"/>
              <a:t>eality</a:t>
            </a:r>
            <a:r>
              <a:rPr lang="en-US" sz="3200" dirty="0"/>
              <a:t>)</a:t>
            </a:r>
            <a:endParaRPr lang="bg-BG" sz="3200" dirty="0"/>
          </a:p>
          <a:p>
            <a:pPr lvl="1"/>
            <a:r>
              <a:rPr lang="bg-BG" dirty="0"/>
              <a:t>Обобщаващ термин за VR, AR и MR</a:t>
            </a:r>
          </a:p>
          <a:p>
            <a:pPr lvl="1"/>
            <a:r>
              <a:rPr lang="en-US" dirty="0" err="1"/>
              <a:t>WebVR</a:t>
            </a:r>
            <a:r>
              <a:rPr lang="en-US" dirty="0"/>
              <a:t> + </a:t>
            </a:r>
            <a:r>
              <a:rPr lang="en-US" dirty="0" err="1"/>
              <a:t>WebAR</a:t>
            </a:r>
            <a:r>
              <a:rPr lang="en-US" dirty="0"/>
              <a:t> = </a:t>
            </a:r>
            <a:r>
              <a:rPr lang="en-US" dirty="0" err="1"/>
              <a:t>WebXR</a:t>
            </a:r>
            <a:endParaRPr lang="en-US" dirty="0"/>
          </a:p>
          <a:p>
            <a:r>
              <a:rPr lang="bg-BG" sz="3000" dirty="0"/>
              <a:t>Поглъщаща реалност</a:t>
            </a:r>
            <a:r>
              <a:rPr lang="en-US" sz="3000" dirty="0"/>
              <a:t> (</a:t>
            </a:r>
            <a:r>
              <a:rPr lang="en-US" sz="3000" dirty="0">
                <a:solidFill>
                  <a:srgbClr val="0070C0"/>
                </a:solidFill>
              </a:rPr>
              <a:t>I</a:t>
            </a:r>
            <a:r>
              <a:rPr lang="en-US" sz="3000" dirty="0"/>
              <a:t>mmersive </a:t>
            </a:r>
            <a:r>
              <a:rPr lang="bg-BG" sz="3000" dirty="0" err="1">
                <a:solidFill>
                  <a:srgbClr val="0070C0"/>
                </a:solidFill>
              </a:rPr>
              <a:t>R</a:t>
            </a:r>
            <a:r>
              <a:rPr lang="bg-BG" sz="3000" dirty="0" err="1"/>
              <a:t>eality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r>
              <a:rPr lang="bg-BG" dirty="0"/>
              <a:t>Все още в сферата на фантастиката</a:t>
            </a:r>
            <a:endParaRPr lang="en-US" dirty="0"/>
          </a:p>
          <a:p>
            <a:pPr lvl="1"/>
            <a:r>
              <a:rPr lang="bg-BG" dirty="0"/>
              <a:t>Директен достъп до нервната система</a:t>
            </a:r>
            <a:r>
              <a:rPr lang="en-US" dirty="0"/>
              <a:t> </a:t>
            </a:r>
            <a:r>
              <a:rPr lang="bg-BG" dirty="0"/>
              <a:t>за пълно усещане със зрение, слух, допир, …</a:t>
            </a:r>
          </a:p>
          <a:p>
            <a:pPr lvl="1"/>
            <a:endParaRPr lang="bg-BG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83236649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6BF60-0524-47A0-BC53-F7E8C67FD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" y="228600"/>
            <a:ext cx="8991600" cy="6553200"/>
          </a:xfrm>
        </p:spPr>
        <p:txBody>
          <a:bodyPr/>
          <a:lstStyle/>
          <a:p>
            <a:pPr algn="ctr"/>
            <a:endParaRPr lang="bg-BG" dirty="0"/>
          </a:p>
          <a:p>
            <a:pPr algn="ctr"/>
            <a:r>
              <a:rPr lang="bg-BG" b="0" dirty="0"/>
              <a:t>Освен</a:t>
            </a:r>
            <a:br>
              <a:rPr lang="bg-BG" dirty="0"/>
            </a:br>
            <a:r>
              <a:rPr lang="en-US" dirty="0"/>
              <a:t>VR</a:t>
            </a:r>
            <a:r>
              <a:rPr lang="en-US" b="0" dirty="0"/>
              <a:t>, </a:t>
            </a:r>
            <a:r>
              <a:rPr lang="en-US" dirty="0"/>
              <a:t>AR</a:t>
            </a:r>
            <a:r>
              <a:rPr lang="en-US" b="0" dirty="0"/>
              <a:t>, </a:t>
            </a:r>
            <a:r>
              <a:rPr lang="en-US" dirty="0"/>
              <a:t>MR</a:t>
            </a:r>
            <a:r>
              <a:rPr lang="en-US" b="0" dirty="0"/>
              <a:t>, </a:t>
            </a:r>
            <a:r>
              <a:rPr lang="en-US" dirty="0"/>
              <a:t>XR </a:t>
            </a:r>
            <a:r>
              <a:rPr lang="bg-BG" b="0" dirty="0"/>
              <a:t>и</a:t>
            </a:r>
            <a:r>
              <a:rPr lang="bg-BG" dirty="0"/>
              <a:t> </a:t>
            </a:r>
            <a:r>
              <a:rPr lang="en-US" dirty="0"/>
              <a:t>IR</a:t>
            </a:r>
            <a:endParaRPr lang="bg-BG" dirty="0"/>
          </a:p>
          <a:p>
            <a:pPr algn="ctr"/>
            <a:r>
              <a:rPr lang="bg-BG" b="0" dirty="0"/>
              <a:t>има и</a:t>
            </a:r>
            <a:r>
              <a:rPr lang="bg-BG" dirty="0"/>
              <a:t> </a:t>
            </a:r>
            <a:r>
              <a:rPr lang="en-US" dirty="0"/>
              <a:t>BR</a:t>
            </a:r>
            <a:endParaRPr lang="bg-BG" dirty="0"/>
          </a:p>
          <a:p>
            <a:pPr algn="ctr"/>
            <a:endParaRPr lang="bg-BG" dirty="0"/>
          </a:p>
          <a:p>
            <a:pPr algn="ctr"/>
            <a:r>
              <a:rPr lang="bg-BG" b="0" dirty="0"/>
              <a:t>Какво е</a:t>
            </a:r>
            <a:r>
              <a:rPr lang="bg-BG" dirty="0"/>
              <a:t> </a:t>
            </a:r>
            <a:r>
              <a:rPr lang="en-US" dirty="0"/>
              <a:t>BR</a:t>
            </a:r>
            <a:r>
              <a:rPr lang="bg-BG" dirty="0"/>
              <a:t> </a:t>
            </a:r>
            <a:r>
              <a:rPr lang="bg-BG" b="0" dirty="0"/>
              <a:t>според вас?</a:t>
            </a:r>
          </a:p>
        </p:txBody>
      </p:sp>
    </p:spTree>
    <p:extLst>
      <p:ext uri="{BB962C8B-B14F-4D97-AF65-F5344CB8AC3E}">
        <p14:creationId xmlns:p14="http://schemas.microsoft.com/office/powerpoint/2010/main" val="233361294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1546</Words>
  <Application>Microsoft Office PowerPoint</Application>
  <PresentationFormat>On-screen Show (4:3)</PresentationFormat>
  <Paragraphs>279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Cambria</vt:lpstr>
      <vt:lpstr>Cambria Math</vt:lpstr>
      <vt:lpstr>Candara</vt:lpstr>
      <vt:lpstr>Verdana</vt:lpstr>
      <vt:lpstr>Wingdings</vt:lpstr>
      <vt:lpstr>Default Design</vt:lpstr>
      <vt:lpstr>Виртуална и добавена реалност  VR / AR</vt:lpstr>
      <vt:lpstr>В днешната тема</vt:lpstr>
      <vt:lpstr>Сетива и реалности</vt:lpstr>
      <vt:lpstr>Симулирани сетива</vt:lpstr>
      <vt:lpstr>Реалности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Виртуална реалност</vt:lpstr>
      <vt:lpstr>PowerPoint Presentation</vt:lpstr>
      <vt:lpstr>Добавена реалност</vt:lpstr>
      <vt:lpstr>Критерии за качество</vt:lpstr>
      <vt:lpstr>Сравнение на VR и AR</vt:lpstr>
      <vt:lpstr>Реално-виртуален континуум</vt:lpstr>
      <vt:lpstr>PowerPoint Presentation</vt:lpstr>
      <vt:lpstr>История</vt:lpstr>
      <vt:lpstr>История</vt:lpstr>
      <vt:lpstr>PowerPoint Presentation</vt:lpstr>
      <vt:lpstr>PowerPoint Presentation</vt:lpstr>
      <vt:lpstr>PowerPoint Presentation</vt:lpstr>
      <vt:lpstr>PowerPoint Presentation</vt:lpstr>
      <vt:lpstr>Възможности и приложения</vt:lpstr>
      <vt:lpstr>Възможности</vt:lpstr>
      <vt:lpstr>Приложения</vt:lpstr>
      <vt:lpstr>PowerPoint Presentation</vt:lpstr>
      <vt:lpstr>PowerPoint Presentation</vt:lpstr>
      <vt:lpstr>PowerPoint Presentation</vt:lpstr>
      <vt:lpstr>Технологии</vt:lpstr>
      <vt:lpstr>Ръкавица (DataGlove)</vt:lpstr>
      <vt:lpstr>Пещера (CAVE)</vt:lpstr>
      <vt:lpstr>Шлем (VR очила)</vt:lpstr>
      <vt:lpstr>PowerPoint Presentation</vt:lpstr>
      <vt:lpstr>Трекери на движение</vt:lpstr>
      <vt:lpstr>Специализирани очила</vt:lpstr>
      <vt:lpstr>Примери</vt:lpstr>
      <vt:lpstr>Виртуална сграда</vt:lpstr>
      <vt:lpstr>Виртуални модели</vt:lpstr>
      <vt:lpstr>Анаглифна графика</vt:lpstr>
      <vt:lpstr>PowerPoint Presentation</vt:lpstr>
      <vt:lpstr>Паралаксна графика</vt:lpstr>
      <vt:lpstr>PowerPoint Presentation</vt:lpstr>
      <vt:lpstr>VR шлемове</vt:lpstr>
      <vt:lpstr>PowerPoint Presentation</vt:lpstr>
      <vt:lpstr>PowerPoint Presentation</vt:lpstr>
      <vt:lpstr>PowerPoint Presentation</vt:lpstr>
      <vt:lpstr>Сензори в смартфоните</vt:lpstr>
      <vt:lpstr>AR със смартфон</vt:lpstr>
      <vt:lpstr>Трасиране на движение</vt:lpstr>
      <vt:lpstr>За финал</vt:lpstr>
      <vt:lpstr>Заключение</vt:lpstr>
      <vt:lpstr>Край (въпроси и коментари) ( ( ако ни е останало някакво време ) 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2022-05-27T04:49:41Z</dcterms:created>
  <dcterms:modified xsi:type="dcterms:W3CDTF">2022-05-30T20:14:49Z</dcterms:modified>
</cp:coreProperties>
</file>